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 id="2147483709" r:id="rId4"/>
    <p:sldMasterId id="2147483733" r:id="rId5"/>
    <p:sldMasterId id="2147483745" r:id="rId6"/>
    <p:sldMasterId id="2147483758" r:id="rId7"/>
    <p:sldMasterId id="2147483770" r:id="rId8"/>
    <p:sldMasterId id="2147483783" r:id="rId9"/>
  </p:sldMasterIdLst>
  <p:notesMasterIdLst>
    <p:notesMasterId r:id="rId42"/>
  </p:notesMasterIdLst>
  <p:sldIdLst>
    <p:sldId id="258" r:id="rId10"/>
    <p:sldId id="303" r:id="rId11"/>
    <p:sldId id="260" r:id="rId12"/>
    <p:sldId id="261" r:id="rId13"/>
    <p:sldId id="301" r:id="rId14"/>
    <p:sldId id="262" r:id="rId15"/>
    <p:sldId id="292" r:id="rId16"/>
    <p:sldId id="306" r:id="rId17"/>
    <p:sldId id="309" r:id="rId18"/>
    <p:sldId id="308" r:id="rId19"/>
    <p:sldId id="348" r:id="rId20"/>
    <p:sldId id="269" r:id="rId21"/>
    <p:sldId id="265" r:id="rId22"/>
    <p:sldId id="266" r:id="rId23"/>
    <p:sldId id="347" r:id="rId24"/>
    <p:sldId id="280" r:id="rId25"/>
    <p:sldId id="293" r:id="rId26"/>
    <p:sldId id="295" r:id="rId27"/>
    <p:sldId id="297" r:id="rId28"/>
    <p:sldId id="299" r:id="rId29"/>
    <p:sldId id="300" r:id="rId30"/>
    <p:sldId id="302" r:id="rId31"/>
    <p:sldId id="279" r:id="rId32"/>
    <p:sldId id="282" r:id="rId33"/>
    <p:sldId id="283" r:id="rId34"/>
    <p:sldId id="284" r:id="rId35"/>
    <p:sldId id="285" r:id="rId36"/>
    <p:sldId id="286" r:id="rId37"/>
    <p:sldId id="287" r:id="rId38"/>
    <p:sldId id="288" r:id="rId39"/>
    <p:sldId id="289" r:id="rId40"/>
    <p:sldId id="290"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8" autoAdjust="0"/>
    <p:restoredTop sz="92876" autoAdjust="0"/>
  </p:normalViewPr>
  <p:slideViewPr>
    <p:cSldViewPr snapToGrid="0">
      <p:cViewPr varScale="1">
        <p:scale>
          <a:sx n="57" d="100"/>
          <a:sy n="57" d="100"/>
        </p:scale>
        <p:origin x="32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0A3C9-010D-449C-968B-FDC5D55F5D01}" type="datetimeFigureOut">
              <a:rPr lang="vi-VN" smtClean="0"/>
              <a:pPr/>
              <a:t>19/09/2021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5BCA4-9955-47A5-BE2B-75DFA53480E9}" type="slidenum">
              <a:rPr lang="vi-VN" smtClean="0"/>
              <a:pPr/>
              <a:t>‹#›</a:t>
            </a:fld>
            <a:endParaRPr lang="vi-VN"/>
          </a:p>
        </p:txBody>
      </p:sp>
    </p:spTree>
    <p:extLst>
      <p:ext uri="{BB962C8B-B14F-4D97-AF65-F5344CB8AC3E}">
        <p14:creationId xmlns:p14="http://schemas.microsoft.com/office/powerpoint/2010/main" val="306962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dõi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nhé</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36817-C3A1-48E3-A220-196F545D0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8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6360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94062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86260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59453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01140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949250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047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660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163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37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571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5C9C82-8B66-40CE-A291-7F44C8C217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016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6D02AA-90D9-4BA5-8B4E-7185DA81B9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98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382A89-B392-4AA4-8B74-E70C330F6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3788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90A789-3B2A-4EF5-9AF2-F3D07173C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2496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D5B1-B0E0-49C3-A118-B7A78B641C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6986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48F72E2-DA9A-4D66-B2A0-70D86720CA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17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FC664CA-3EF4-49CD-955A-E8153E1BD5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748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861E109-76B0-45B5-846F-6713993E24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67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235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99AB509-F029-4E41-A168-BDC8197AE0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3666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3BAB8-0336-4C43-A49D-A0462ED173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3795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8407A1-92FB-4268-B544-DB8E0D6A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8952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a:xfrm>
            <a:off x="213784" y="144476"/>
            <a:ext cx="11775016" cy="6561137"/>
          </a:xfrm>
          <a:prstGeom prst="roundRect">
            <a:avLst>
              <a:gd name="adj" fmla="val 3912"/>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84A7C39A-A897-4205-A1A2-A8B7004734B9}" type="datetimeFigureOut">
              <a:rPr lang="en-US"/>
              <a:pPr>
                <a:defRPr/>
              </a:pPr>
              <a:t>9/19/21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438964-873E-48CD-B809-D0495F2FB63B}" type="slidenum">
              <a:rPr lang="en-US"/>
              <a:pPr>
                <a:defRPr/>
              </a:pPr>
              <a:t>‹#›</a:t>
            </a:fld>
            <a:endParaRPr lang="en-US"/>
          </a:p>
        </p:txBody>
      </p:sp>
    </p:spTree>
    <p:extLst>
      <p:ext uri="{BB962C8B-B14F-4D97-AF65-F5344CB8AC3E}">
        <p14:creationId xmlns:p14="http://schemas.microsoft.com/office/powerpoint/2010/main" val="3890537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DBEA30-6327-49A2-B44E-FDE8C303038D}" type="datetimeFigureOut">
              <a:rPr lang="en-US"/>
              <a:pPr>
                <a:defRPr/>
              </a:pPr>
              <a:t>9/19/21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6D47A4-D426-42EB-B1A7-D696A364C51F}" type="slidenum">
              <a:rPr lang="en-US"/>
              <a:pPr>
                <a:defRPr/>
              </a:pPr>
              <a:t>‹#›</a:t>
            </a:fld>
            <a:endParaRPr lang="en-US"/>
          </a:p>
        </p:txBody>
      </p:sp>
    </p:spTree>
    <p:extLst>
      <p:ext uri="{BB962C8B-B14F-4D97-AF65-F5344CB8AC3E}">
        <p14:creationId xmlns:p14="http://schemas.microsoft.com/office/powerpoint/2010/main" val="3423938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6E7B0C-1890-4BF1-9CB4-D72629C2E4C7}" type="datetimeFigureOut">
              <a:rPr lang="en-US"/>
              <a:pPr>
                <a:defRPr/>
              </a:pPr>
              <a:t>9/19/21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F05388-CF32-439E-9C26-230A50D5B688}" type="slidenum">
              <a:rPr lang="en-US"/>
              <a:pPr>
                <a:defRPr/>
              </a:pPr>
              <a:t>‹#›</a:t>
            </a:fld>
            <a:endParaRPr lang="en-US"/>
          </a:p>
        </p:txBody>
      </p:sp>
    </p:spTree>
    <p:extLst>
      <p:ext uri="{BB962C8B-B14F-4D97-AF65-F5344CB8AC3E}">
        <p14:creationId xmlns:p14="http://schemas.microsoft.com/office/powerpoint/2010/main" val="2643408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F4D342E-19AA-44C7-ABE5-D1EECD6B7139}" type="datetimeFigureOut">
              <a:rPr lang="en-US"/>
              <a:pPr>
                <a:defRPr/>
              </a:pPr>
              <a:t>9/19/21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9F9750-9D39-4036-88C9-4C02927A49F7}" type="slidenum">
              <a:rPr lang="en-US"/>
              <a:pPr>
                <a:defRPr/>
              </a:pPr>
              <a:t>‹#›</a:t>
            </a:fld>
            <a:endParaRPr lang="en-US"/>
          </a:p>
        </p:txBody>
      </p:sp>
    </p:spTree>
    <p:extLst>
      <p:ext uri="{BB962C8B-B14F-4D97-AF65-F5344CB8AC3E}">
        <p14:creationId xmlns:p14="http://schemas.microsoft.com/office/powerpoint/2010/main" val="922703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FC5C8A7-0D9F-4745-ABAF-69E902C24926}" type="datetimeFigureOut">
              <a:rPr lang="en-US"/>
              <a:pPr>
                <a:defRPr/>
              </a:pPr>
              <a:t>9/19/21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C18A45-80BD-49CF-AE78-5C695A94CC9C}" type="slidenum">
              <a:rPr lang="en-US"/>
              <a:pPr>
                <a:defRPr/>
              </a:pPr>
              <a:t>‹#›</a:t>
            </a:fld>
            <a:endParaRPr lang="en-US"/>
          </a:p>
        </p:txBody>
      </p:sp>
    </p:spTree>
    <p:extLst>
      <p:ext uri="{BB962C8B-B14F-4D97-AF65-F5344CB8AC3E}">
        <p14:creationId xmlns:p14="http://schemas.microsoft.com/office/powerpoint/2010/main" val="1967292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4CB2FD0-AC7D-4CB9-AF95-82E3C13A4088}" type="datetimeFigureOut">
              <a:rPr lang="en-US"/>
              <a:pPr>
                <a:defRPr/>
              </a:pPr>
              <a:t>9/19/21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13C45-2421-4665-A05E-9B68F38098E4}" type="slidenum">
              <a:rPr lang="en-US"/>
              <a:pPr>
                <a:defRPr/>
              </a:pPr>
              <a:t>‹#›</a:t>
            </a:fld>
            <a:endParaRPr lang="en-US"/>
          </a:p>
        </p:txBody>
      </p:sp>
    </p:spTree>
    <p:extLst>
      <p:ext uri="{BB962C8B-B14F-4D97-AF65-F5344CB8AC3E}">
        <p14:creationId xmlns:p14="http://schemas.microsoft.com/office/powerpoint/2010/main" val="2986092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1FF711-3B26-4CBA-8C6F-26E061F21A13}" type="datetimeFigureOut">
              <a:rPr lang="en-US"/>
              <a:pPr>
                <a:defRPr/>
              </a:pPr>
              <a:t>9/19/21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B1D47E-CE57-468E-8EFA-98B2548C9B06}" type="slidenum">
              <a:rPr lang="en-US"/>
              <a:pPr>
                <a:defRPr/>
              </a:pPr>
              <a:t>‹#›</a:t>
            </a:fld>
            <a:endParaRPr lang="en-US"/>
          </a:p>
        </p:txBody>
      </p:sp>
    </p:spTree>
    <p:extLst>
      <p:ext uri="{BB962C8B-B14F-4D97-AF65-F5344CB8AC3E}">
        <p14:creationId xmlns:p14="http://schemas.microsoft.com/office/powerpoint/2010/main" val="119229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837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72C65F-CA75-4972-B8D4-A61D5C21FADF}" type="datetimeFigureOut">
              <a:rPr lang="en-US"/>
              <a:pPr>
                <a:defRPr/>
              </a:pPr>
              <a:t>9/19/21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0A0386-7B89-42AE-B4A4-68B4BEAF0BDC}" type="slidenum">
              <a:rPr lang="en-US"/>
              <a:pPr>
                <a:defRPr/>
              </a:pPr>
              <a:t>‹#›</a:t>
            </a:fld>
            <a:endParaRPr lang="en-US"/>
          </a:p>
        </p:txBody>
      </p:sp>
    </p:spTree>
    <p:extLst>
      <p:ext uri="{BB962C8B-B14F-4D97-AF65-F5344CB8AC3E}">
        <p14:creationId xmlns:p14="http://schemas.microsoft.com/office/powerpoint/2010/main" val="2175008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7"/>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938167-8B0C-42D9-B7D8-7BAFC1C8766A}" type="datetimeFigureOut">
              <a:rPr lang="en-US"/>
              <a:pPr>
                <a:defRPr/>
              </a:pPr>
              <a:t>9/19/21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DFB6DA-DF38-4721-B5AB-81958F0BC847}" type="slidenum">
              <a:rPr lang="en-US"/>
              <a:pPr>
                <a:defRPr/>
              </a:pPr>
              <a:t>‹#›</a:t>
            </a:fld>
            <a:endParaRPr lang="en-US"/>
          </a:p>
        </p:txBody>
      </p:sp>
    </p:spTree>
    <p:extLst>
      <p:ext uri="{BB962C8B-B14F-4D97-AF65-F5344CB8AC3E}">
        <p14:creationId xmlns:p14="http://schemas.microsoft.com/office/powerpoint/2010/main" val="1729378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887F3F-AA3B-44D7-A2DA-5A18E8AF66DC}" type="datetimeFigureOut">
              <a:rPr lang="en-US"/>
              <a:pPr>
                <a:defRPr/>
              </a:pPr>
              <a:t>9/19/21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641899-B3D5-4B51-83C6-BA8A09660860}" type="slidenum">
              <a:rPr lang="en-US"/>
              <a:pPr>
                <a:defRPr/>
              </a:pPr>
              <a:t>‹#›</a:t>
            </a:fld>
            <a:endParaRPr lang="en-US"/>
          </a:p>
        </p:txBody>
      </p:sp>
    </p:spTree>
    <p:extLst>
      <p:ext uri="{BB962C8B-B14F-4D97-AF65-F5344CB8AC3E}">
        <p14:creationId xmlns:p14="http://schemas.microsoft.com/office/powerpoint/2010/main" val="1552921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8BAEBC-DA05-4611-8697-827B5A6B8B98}" type="datetimeFigureOut">
              <a:rPr lang="en-US"/>
              <a:pPr>
                <a:defRPr/>
              </a:pPr>
              <a:t>9/19/21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047E3B-7B75-4559-B157-C7C7CF8F466E}" type="slidenum">
              <a:rPr lang="en-US"/>
              <a:pPr>
                <a:defRPr/>
              </a:pPr>
              <a:t>‹#›</a:t>
            </a:fld>
            <a:endParaRPr lang="en-US"/>
          </a:p>
        </p:txBody>
      </p:sp>
    </p:spTree>
    <p:extLst>
      <p:ext uri="{BB962C8B-B14F-4D97-AF65-F5344CB8AC3E}">
        <p14:creationId xmlns:p14="http://schemas.microsoft.com/office/powerpoint/2010/main" val="3595607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5C9C82-8B66-40CE-A291-7F44C8C217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795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6D02AA-90D9-4BA5-8B4E-7185DA81B9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594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382A89-B392-4AA4-8B74-E70C330F6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2243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90A789-3B2A-4EF5-9AF2-F3D07173C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8332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D5B1-B0E0-49C3-A118-B7A78B641C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683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48F72E2-DA9A-4D66-B2A0-70D86720CA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978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569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FC664CA-3EF4-49CD-955A-E8153E1BD5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8613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861E109-76B0-45B5-846F-6713993E24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305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99AB509-F029-4E41-A168-BDC8197AE0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800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3BAB8-0336-4C43-A49D-A0462ED173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92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8407A1-92FB-4268-B544-DB8E0D6A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161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5C9C82-8B66-40CE-A291-7F44C8C217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888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6D02AA-90D9-4BA5-8B4E-7185DA81B9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3496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382A89-B392-4AA4-8B74-E70C330F6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869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90A789-3B2A-4EF5-9AF2-F3D07173C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8053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D5B1-B0E0-49C3-A118-B7A78B641C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125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298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48F72E2-DA9A-4D66-B2A0-70D86720CA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721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FC664CA-3EF4-49CD-955A-E8153E1BD5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745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861E109-76B0-45B5-846F-6713993E24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691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99AB509-F029-4E41-A168-BDC8197AE0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274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3BAB8-0336-4C43-A49D-A0462ED173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536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8407A1-92FB-4268-B544-DB8E0D6A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9474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284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910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624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17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150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876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25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646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640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896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550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DA2C8-5B2F-461B-8F34-73A29BAC4FD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20A59A-38A3-4ADC-B78D-7DBEB85EBA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644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FE73269-1427-4F17-AFE6-14D86E9B0738}"/>
              </a:ext>
            </a:extLst>
          </p:cNvPr>
          <p:cNvSpPr txBox="1">
            <a:spLocks noChangeArrowheads="1"/>
          </p:cNvSpPr>
          <p:nvPr userDrawn="1"/>
        </p:nvSpPr>
        <p:spPr bwMode="auto">
          <a:xfrm>
            <a:off x="2133600" y="152400"/>
            <a:ext cx="833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eaLnBrk="1" hangingPunct="1"/>
            <a:r>
              <a:rPr lang="en-US" altLang="en-US" sz="2800">
                <a:solidFill>
                  <a:prstClr val="black"/>
                </a:solidFill>
                <a:latin typeface=".VnTime"/>
                <a:cs typeface="Times New Roman" panose="02020603050405020304" pitchFamily="18" charset="0"/>
              </a:rPr>
              <a:t>Thứ tư ngày 6 tháng 3 năm 2019</a:t>
            </a:r>
          </a:p>
          <a:p>
            <a:pPr algn="ctr" defTabSz="457200" eaLnBrk="1" hangingPunct="1"/>
            <a:r>
              <a:rPr lang="en-US" altLang="en-US" sz="2800" b="1" u="sng">
                <a:solidFill>
                  <a:prstClr val="black"/>
                </a:solidFill>
                <a:latin typeface=".VnTime"/>
                <a:cs typeface="Times New Roman" panose="02020603050405020304" pitchFamily="18" charset="0"/>
              </a:rPr>
              <a:t>Tự nhiên  và xã hội</a:t>
            </a:r>
          </a:p>
          <a:p>
            <a:pPr algn="ctr" defTabSz="457200" eaLnBrk="1" hangingPunct="1"/>
            <a:r>
              <a:rPr lang="en-US" altLang="en-US" sz="2800">
                <a:solidFill>
                  <a:srgbClr val="E46C0A"/>
                </a:solidFill>
                <a:latin typeface=".VnTime"/>
                <a:cs typeface="Times New Roman" panose="02020603050405020304" pitchFamily="18" charset="0"/>
              </a:rPr>
              <a:t>Bài 49: Động vật</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2429E419-5600-4882-BACB-CCD6EABA268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143CE9CA-E8E3-4FC7-9A34-5D4BD143AD61}"/>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www.themegallery.com</a:t>
            </a:r>
          </a:p>
        </p:txBody>
      </p:sp>
      <p:sp>
        <p:nvSpPr>
          <p:cNvPr id="7" name="Slide Number Placeholder 5">
            <a:extLst>
              <a:ext uri="{FF2B5EF4-FFF2-40B4-BE49-F238E27FC236}">
                <a16:creationId xmlns:a16="http://schemas.microsoft.com/office/drawing/2014/main" id="{3B268E61-0ABD-47D9-ABD3-44103E91C154}"/>
              </a:ext>
            </a:extLst>
          </p:cNvPr>
          <p:cNvSpPr>
            <a:spLocks noGrp="1"/>
          </p:cNvSpPr>
          <p:nvPr>
            <p:ph type="sldNum" sz="quarter" idx="12"/>
          </p:nvPr>
        </p:nvSpPr>
        <p:spPr/>
        <p:txBody>
          <a:bodyPr/>
          <a:lstStyle>
            <a:lvl1pPr>
              <a:defRPr/>
            </a:lvl1pPr>
          </a:lstStyle>
          <a:p>
            <a:fld id="{3381F182-5642-4825-A319-AD23A92F5960}"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0229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1449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11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3010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419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3631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0114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321548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819302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9866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047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5818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25778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801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724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51272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087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01988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6659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135251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3515729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3501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4486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1386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152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7"/>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853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16745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2005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95" y="169863"/>
            <a:ext cx="649005" cy="647947"/>
          </a:xfrm>
          <a:prstGeom prst="rect">
            <a:avLst/>
          </a:prstGeom>
        </p:spPr>
      </p:pic>
    </p:spTree>
    <p:extLst>
      <p:ext uri="{BB962C8B-B14F-4D97-AF65-F5344CB8AC3E}">
        <p14:creationId xmlns:p14="http://schemas.microsoft.com/office/powerpoint/2010/main" val="428580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054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9112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5873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916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31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8241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74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272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pPr fontAlgn="base">
              <a:spcBef>
                <a:spcPct val="0"/>
              </a:spcBef>
              <a:spcAft>
                <a:spcPct val="0"/>
              </a:spcAft>
            </a:pPr>
            <a:fld id="{C9B33F4C-986E-42EC-8ECD-636B8C27B27D}"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963810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2"/>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3DB27B17-DF5B-4052-AF52-E22451543DC1}" type="datetimeFigureOut">
              <a:rPr lang="en-US"/>
              <a:pPr>
                <a:defRPr/>
              </a:pPr>
              <a:t>9/19/21</a:t>
            </a:fld>
            <a:endParaRPr lang="en-US"/>
          </a:p>
        </p:txBody>
      </p:sp>
      <p:sp>
        <p:nvSpPr>
          <p:cNvPr id="5" name="Footer Placeholder 4"/>
          <p:cNvSpPr>
            <a:spLocks noGrp="1"/>
          </p:cNvSpPr>
          <p:nvPr>
            <p:ph type="ftr" sz="quarter" idx="3"/>
          </p:nvPr>
        </p:nvSpPr>
        <p:spPr>
          <a:xfrm>
            <a:off x="4165600" y="635636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62"/>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3FB8D138-3015-437F-96CA-A9A3E213BC4D}" type="slidenum">
              <a:rPr lang="en-US"/>
              <a:pPr>
                <a:defRPr/>
              </a:pPr>
              <a:t>‹#›</a:t>
            </a:fld>
            <a:endParaRPr lang="en-US"/>
          </a:p>
        </p:txBody>
      </p:sp>
    </p:spTree>
    <p:extLst>
      <p:ext uri="{BB962C8B-B14F-4D97-AF65-F5344CB8AC3E}">
        <p14:creationId xmlns:p14="http://schemas.microsoft.com/office/powerpoint/2010/main" val="279992900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pPr fontAlgn="base">
              <a:spcBef>
                <a:spcPct val="0"/>
              </a:spcBef>
              <a:spcAft>
                <a:spcPct val="0"/>
              </a:spcAft>
            </a:pPr>
            <a:fld id="{C9B33F4C-986E-42EC-8ECD-636B8C27B27D}"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006779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pPr fontAlgn="base">
              <a:spcBef>
                <a:spcPct val="0"/>
              </a:spcBef>
              <a:spcAft>
                <a:spcPct val="0"/>
              </a:spcAft>
            </a:pPr>
            <a:fld id="{C9B33F4C-986E-42EC-8ECD-636B8C27B27D}"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5564542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DA9DA2C8-5B2F-461B-8F34-73A29BAC4FD9}" type="datetimeFigureOut">
              <a:rPr lang="en-US" smtClean="0">
                <a:solidFill>
                  <a:prstClr val="black">
                    <a:tint val="75000"/>
                  </a:prstClr>
                </a:solidFill>
              </a:rPr>
              <a:pPr defTabSz="457200"/>
              <a:t>9/19/21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8C20A59A-38A3-4ADC-B78D-7DBEB85EBA6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8131983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0516EE7D-276B-4CA8-9C22-89EEC56C6BE5}" type="datetimeFigureOut">
              <a:rPr lang="zh-CN" altLang="en-US" smtClean="0">
                <a:solidFill>
                  <a:prstClr val="black">
                    <a:tint val="75000"/>
                  </a:prstClr>
                </a:solidFill>
              </a:rPr>
              <a:pPr defTabSz="914377"/>
              <a:t>2021/9/19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06CC75A5-5D54-41D7-824F-98141794C68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14869643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0516EE7D-276B-4CA8-9C22-89EEC56C6BE5}" type="datetimeFigureOut">
              <a:rPr lang="zh-CN" altLang="en-US" smtClean="0">
                <a:solidFill>
                  <a:prstClr val="black">
                    <a:tint val="75000"/>
                  </a:prstClr>
                </a:solidFill>
              </a:rPr>
              <a:pPr defTabSz="914377"/>
              <a:t>2021/9/19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06CC75A5-5D54-41D7-824F-98141794C68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7611324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7646C2-05CB-45DE-9D15-D3E036A46C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686D48-4B79-4C4C-9223-87168F6F92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59011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38.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9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90.xml"/><Relationship Id="rId7"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1.jpg"/><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gif"/><Relationship Id="rId7" Type="http://schemas.openxmlformats.org/officeDocument/2006/relationships/image" Target="../media/image24.jpeg"/><Relationship Id="rId2" Type="http://schemas.openxmlformats.org/officeDocument/2006/relationships/image" Target="../media/image19.gif"/><Relationship Id="rId1" Type="http://schemas.openxmlformats.org/officeDocument/2006/relationships/slideLayout" Target="../slideLayouts/slideLayout18.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1.jpg"/><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3" name="Rectangle 2"/>
          <p:cNvSpPr/>
          <p:nvPr/>
        </p:nvSpPr>
        <p:spPr>
          <a:xfrm>
            <a:off x="2116527" y="2111527"/>
            <a:ext cx="8304485" cy="923330"/>
          </a:xfrm>
          <a:prstGeom prst="rect">
            <a:avLst/>
          </a:prstGeom>
          <a:noFill/>
        </p:spPr>
        <p:txBody>
          <a:bodyPr wrap="squar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glow rad="228600">
                    <a:srgbClr val="F79646">
                      <a:satMod val="175000"/>
                      <a:alpha val="40000"/>
                    </a:srgbClr>
                  </a:glow>
                  <a:outerShdw dist="38100" dir="2700000" algn="tl" rotWithShape="0">
                    <a:srgbClr val="C0504D"/>
                  </a:outerShdw>
                </a:effectLst>
                <a:latin typeface="Times New Roman" panose="02020603050405020304" pitchFamily="18" charset="0"/>
                <a:cs typeface="Times New Roman" panose="02020603050405020304" pitchFamily="18" charset="0"/>
              </a:rPr>
              <a:t>TẬP  ĐỌC – KỂ CHUYỆN</a:t>
            </a:r>
          </a:p>
        </p:txBody>
      </p:sp>
      <p:pic>
        <p:nvPicPr>
          <p:cNvPr id="4"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59" y="5421468"/>
            <a:ext cx="4891672" cy="1353873"/>
          </a:xfrm>
          <a:prstGeom prst="rect">
            <a:avLst/>
          </a:prstGeom>
        </p:spPr>
      </p:pic>
      <p:pic>
        <p:nvPicPr>
          <p:cNvPr id="5"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4130" y="3224155"/>
            <a:ext cx="584640" cy="564822"/>
          </a:xfrm>
          <a:prstGeom prst="rect">
            <a:avLst/>
          </a:prstGeom>
        </p:spPr>
      </p:pic>
      <p:pic>
        <p:nvPicPr>
          <p:cNvPr id="7"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225" y="2627600"/>
            <a:ext cx="553640" cy="668186"/>
          </a:xfrm>
          <a:prstGeom prst="rect">
            <a:avLst/>
          </a:prstGeom>
        </p:spPr>
      </p:pic>
      <p:pic>
        <p:nvPicPr>
          <p:cNvPr id="8"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5870" y="3295786"/>
            <a:ext cx="1704722" cy="1219200"/>
          </a:xfrm>
          <a:prstGeom prst="rect">
            <a:avLst/>
          </a:prstGeom>
        </p:spPr>
      </p:pic>
      <p:pic>
        <p:nvPicPr>
          <p:cNvPr id="9" name="图片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31565">
            <a:off x="660127" y="3803321"/>
            <a:ext cx="744732" cy="719487"/>
          </a:xfrm>
          <a:prstGeom prst="rect">
            <a:avLst/>
          </a:prstGeom>
        </p:spPr>
      </p:pic>
      <p:sp>
        <p:nvSpPr>
          <p:cNvPr id="10" name="2054"/>
          <p:cNvSpPr txBox="1"/>
          <p:nvPr/>
        </p:nvSpPr>
        <p:spPr>
          <a:xfrm>
            <a:off x="1895701" y="341612"/>
            <a:ext cx="8170169" cy="1323435"/>
          </a:xfrm>
          <a:prstGeom prst="rect">
            <a:avLst/>
          </a:prstGeom>
          <a:noFill/>
          <a:ln w="9525">
            <a:noFill/>
          </a:ln>
        </p:spPr>
        <p:txBody>
          <a:bodyPr wrap="square" lIns="91434" tIns="45718" rIns="91434" bIns="45718">
            <a:spAutoFit/>
          </a:bodyPr>
          <a:lstStyle/>
          <a:p>
            <a:pPr marL="0" marR="0" lvl="0" indent="0" algn="ctr" defTabSz="1132088" rtl="0" eaLnBrk="1" fontAlgn="auto" latinLnBrk="0" hangingPunct="1">
              <a:lnSpc>
                <a:spcPct val="100000"/>
              </a:lnSpc>
              <a:spcBef>
                <a:spcPct val="5000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2" charset="-122"/>
                <a:cs typeface="Times New Roman" panose="02020603050405020304" pitchFamily="18" charset="0"/>
              </a:rPr>
              <a:t>ỦY BAN NHÂN DÂN QUẬN TÂN BÌNH</a:t>
            </a:r>
          </a:p>
          <a:p>
            <a:pPr marL="0" marR="0" lvl="0" indent="0" algn="ctr" defTabSz="1132088" rtl="0" eaLnBrk="1" fontAlgn="auto" latinLnBrk="0" hangingPunct="1">
              <a:lnSpc>
                <a:spcPct val="100000"/>
              </a:lnSpc>
              <a:spcBef>
                <a:spcPct val="5000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2" charset="-122"/>
                <a:cs typeface="Times New Roman" panose="02020603050405020304" pitchFamily="18" charset="0"/>
              </a:rPr>
              <a:t>TRƯỜNG TIỂU HỌC YÊN THẾ</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2" name="Rectangle 1"/>
          <p:cNvSpPr/>
          <p:nvPr/>
        </p:nvSpPr>
        <p:spPr>
          <a:xfrm>
            <a:off x="2393348" y="3295786"/>
            <a:ext cx="7750840"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err="1">
                <a:ln/>
                <a:solidFill>
                  <a:srgbClr val="0033CC"/>
                </a:solidFill>
                <a:effectLst/>
                <a:latin typeface="Times New Roman" panose="02020603050405020304" pitchFamily="18" charset="0"/>
                <a:cs typeface="Times New Roman" panose="02020603050405020304" pitchFamily="18" charset="0"/>
              </a:rPr>
              <a:t>Cậu</a:t>
            </a:r>
            <a:r>
              <a:rPr lang="en-US" sz="7200" b="1" cap="none" spc="0" dirty="0">
                <a:ln/>
                <a:solidFill>
                  <a:srgbClr val="0033CC"/>
                </a:solidFill>
                <a:effectLst/>
                <a:latin typeface="Times New Roman" panose="02020603050405020304" pitchFamily="18" charset="0"/>
                <a:cs typeface="Times New Roman" panose="02020603050405020304" pitchFamily="18" charset="0"/>
              </a:rPr>
              <a:t> </a:t>
            </a:r>
            <a:r>
              <a:rPr lang="en-US" sz="7200" b="1" cap="none" spc="0" dirty="0" err="1">
                <a:ln/>
                <a:solidFill>
                  <a:srgbClr val="0033CC"/>
                </a:solidFill>
                <a:effectLst/>
                <a:latin typeface="Times New Roman" panose="02020603050405020304" pitchFamily="18" charset="0"/>
                <a:cs typeface="Times New Roman" panose="02020603050405020304" pitchFamily="18" charset="0"/>
              </a:rPr>
              <a:t>bé</a:t>
            </a:r>
            <a:r>
              <a:rPr lang="en-US" sz="7200" b="1" cap="none" spc="0" dirty="0">
                <a:ln/>
                <a:solidFill>
                  <a:srgbClr val="0033CC"/>
                </a:solidFill>
                <a:effectLst/>
                <a:latin typeface="Times New Roman" panose="02020603050405020304" pitchFamily="18" charset="0"/>
                <a:cs typeface="Times New Roman" panose="02020603050405020304" pitchFamily="18" charset="0"/>
              </a:rPr>
              <a:t> </a:t>
            </a:r>
            <a:r>
              <a:rPr lang="en-US" sz="7200" b="1" cap="none" spc="0" dirty="0" err="1">
                <a:ln/>
                <a:solidFill>
                  <a:srgbClr val="0033CC"/>
                </a:solidFill>
                <a:effectLst/>
                <a:latin typeface="Times New Roman" panose="02020603050405020304" pitchFamily="18" charset="0"/>
                <a:cs typeface="Times New Roman" panose="02020603050405020304" pitchFamily="18" charset="0"/>
              </a:rPr>
              <a:t>thông</a:t>
            </a:r>
            <a:r>
              <a:rPr lang="en-US" sz="7200" b="1" cap="none" spc="0" dirty="0">
                <a:ln/>
                <a:solidFill>
                  <a:srgbClr val="0033CC"/>
                </a:solidFill>
                <a:effectLst/>
                <a:latin typeface="Times New Roman" panose="02020603050405020304" pitchFamily="18" charset="0"/>
                <a:cs typeface="Times New Roman" panose="02020603050405020304" pitchFamily="18" charset="0"/>
              </a:rPr>
              <a:t> </a:t>
            </a:r>
            <a:r>
              <a:rPr lang="en-US" sz="7200" b="1" cap="none" spc="0" dirty="0" err="1">
                <a:ln/>
                <a:solidFill>
                  <a:srgbClr val="0033CC"/>
                </a:solidFill>
                <a:effectLst/>
                <a:latin typeface="Times New Roman" panose="02020603050405020304" pitchFamily="18" charset="0"/>
                <a:cs typeface="Times New Roman" panose="02020603050405020304" pitchFamily="18" charset="0"/>
              </a:rPr>
              <a:t>minh</a:t>
            </a:r>
            <a:endParaRPr lang="en-US" sz="7200" b="1" cap="none" spc="0" dirty="0">
              <a:ln/>
              <a:solidFill>
                <a:srgbClr val="0033CC"/>
              </a:solidFill>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10CABC9-3B9D-244C-8014-E777F884A2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3091"/>
            <a:ext cx="1587141" cy="1474445"/>
          </a:xfrm>
          <a:prstGeom prst="rect">
            <a:avLst/>
          </a:prstGeom>
        </p:spPr>
      </p:pic>
    </p:spTree>
    <p:extLst>
      <p:ext uri="{BB962C8B-B14F-4D97-AF65-F5344CB8AC3E}">
        <p14:creationId xmlns:p14="http://schemas.microsoft.com/office/powerpoint/2010/main" val="3194630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42" presetClass="entr" presetSubtype="0" fill="hold" nodeType="withEffect">
                                  <p:stCondLst>
                                    <p:cond delay="6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19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8" presetClass="emph" presetSubtype="0" repeatCount="indefinite" fill="hold" nodeType="withEffect">
                                  <p:stCondLst>
                                    <p:cond delay="2300"/>
                                  </p:stCondLst>
                                  <p:childTnLst>
                                    <p:animRot by="21600000">
                                      <p:cBhvr>
                                        <p:cTn id="20" dur="2700" fill="hold"/>
                                        <p:tgtEl>
                                          <p:spTgt spid="5"/>
                                        </p:tgtEl>
                                        <p:attrNameLst>
                                          <p:attrName>r</p:attrName>
                                        </p:attrNameLst>
                                      </p:cBhvr>
                                    </p:animRot>
                                  </p:childTnLst>
                                </p:cTn>
                              </p:par>
                              <p:par>
                                <p:cTn id="21" presetID="10" presetClass="entr" presetSubtype="0" fill="hold" nodeType="withEffect">
                                  <p:stCondLst>
                                    <p:cond delay="19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8" presetClass="emph" presetSubtype="0" repeatCount="indefinite" fill="hold" nodeType="withEffect">
                                  <p:stCondLst>
                                    <p:cond delay="2300"/>
                                  </p:stCondLst>
                                  <p:childTnLst>
                                    <p:animRot by="21600000">
                                      <p:cBhvr>
                                        <p:cTn id="25" dur="2000" fill="hold"/>
                                        <p:tgtEl>
                                          <p:spTgt spid="9"/>
                                        </p:tgtEl>
                                        <p:attrNameLst>
                                          <p:attrName>r</p:attrName>
                                        </p:attrNameLst>
                                      </p:cBhvr>
                                    </p:animRot>
                                  </p:childTnLst>
                                </p:cTn>
                              </p:par>
                              <p:par>
                                <p:cTn id="26" presetID="2" presetClass="entr" presetSubtype="2" fill="hold" nodeType="withEffect">
                                  <p:stCondLst>
                                    <p:cond delay="620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ppt_y"/>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1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7D754A3-0DB1-0445-BE04-34076DC662A0}"/>
              </a:ext>
            </a:extLst>
          </p:cNvPr>
          <p:cNvSpPr txBox="1">
            <a:spLocks noChangeArrowheads="1"/>
          </p:cNvSpPr>
          <p:nvPr/>
        </p:nvSpPr>
        <p:spPr bwMode="auto">
          <a:xfrm>
            <a:off x="374072" y="845127"/>
            <a:ext cx="1114612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3600" dirty="0">
                <a:latin typeface="Times New Roman" panose="02020603050405020304" pitchFamily="18" charset="0"/>
                <a:cs typeface="Times New Roman" panose="02020603050405020304" pitchFamily="18" charset="0"/>
              </a:rPr>
              <a:t>          </a:t>
            </a:r>
            <a:r>
              <a:rPr lang="vi-VN" altLang="en-US" sz="3600" dirty="0">
                <a:latin typeface="Times New Roman" panose="02020603050405020304" pitchFamily="18" charset="0"/>
                <a:cs typeface="Times New Roman" panose="02020603050405020304" pitchFamily="18" charset="0"/>
              </a:rPr>
              <a:t>3. Hôm sau nhà vua cho người đem đến một con chim sẻ nhỏ bảo cậu bé làm ba mâm cỗ. Cậu bé đưa cho sứ giả một chiếc kim khâu, nói:</a:t>
            </a:r>
          </a:p>
          <a:p>
            <a:pPr algn="just" eaLnBrk="1" hangingPunct="1"/>
            <a:r>
              <a:rPr lang="en-US" altLang="en-US" sz="3600" dirty="0">
                <a:latin typeface="Times New Roman" panose="02020603050405020304" pitchFamily="18" charset="0"/>
                <a:cs typeface="Times New Roman" panose="02020603050405020304" pitchFamily="18" charset="0"/>
              </a:rPr>
              <a:t>          </a:t>
            </a:r>
            <a:r>
              <a:rPr lang="vi-VN" altLang="en-US" sz="3600" dirty="0">
                <a:latin typeface="Times New Roman" panose="02020603050405020304" pitchFamily="18" charset="0"/>
                <a:cs typeface="Times New Roman" panose="02020603050405020304" pitchFamily="18" charset="0"/>
              </a:rPr>
              <a:t>- Xin ông về tâu Đức Vua rèn cho tôi chiếc kim này thành một con dao thật sắc để xẻ thịt chim.</a:t>
            </a:r>
          </a:p>
          <a:p>
            <a:pPr algn="just" eaLnBrk="1" hangingPunct="1"/>
            <a:r>
              <a:rPr lang="en-US" altLang="en-US" sz="3600" dirty="0">
                <a:latin typeface="Times New Roman" panose="02020603050405020304" pitchFamily="18" charset="0"/>
                <a:cs typeface="Times New Roman" panose="02020603050405020304" pitchFamily="18" charset="0"/>
              </a:rPr>
              <a:t>          </a:t>
            </a:r>
            <a:r>
              <a:rPr lang="vi-VN" altLang="en-US" sz="3600" dirty="0">
                <a:latin typeface="Times New Roman" panose="02020603050405020304" pitchFamily="18" charset="0"/>
                <a:cs typeface="Times New Roman" panose="02020603050405020304" pitchFamily="18" charset="0"/>
              </a:rPr>
              <a:t>Vua biết là đã tìm được người tài giỏi, bèn trọng thưởng cho cậu bé và gửi cậu vào trường học để luyện thành tài.</a:t>
            </a:r>
            <a:endParaRPr lang="en-US" altLang="en-US" sz="3600" dirty="0">
              <a:latin typeface="Times New Roman" panose="02020603050405020304" pitchFamily="18" charset="0"/>
              <a:cs typeface="Times New Roman" panose="02020603050405020304" pitchFamily="18" charset="0"/>
            </a:endParaRPr>
          </a:p>
          <a:p>
            <a:pPr algn="just" eaLnBrk="1" hangingPunct="1"/>
            <a:endParaRPr lang="en-US" altLang="en-US" sz="3600" dirty="0">
              <a:latin typeface="Times New Roman" panose="02020603050405020304" pitchFamily="18" charset="0"/>
              <a:cs typeface="Times New Roman" panose="02020603050405020304" pitchFamily="18" charset="0"/>
            </a:endParaRPr>
          </a:p>
          <a:p>
            <a:pPr algn="r" eaLnBrk="1" hangingPunct="1"/>
            <a:r>
              <a:rPr lang="en-US" altLang="en-US" sz="3600" dirty="0">
                <a:latin typeface="Times New Roman" panose="02020603050405020304" pitchFamily="18" charset="0"/>
                <a:cs typeface="Times New Roman" panose="02020603050405020304" pitchFamily="18" charset="0"/>
              </a:rPr>
              <a:t>TRUYỆN CỔ VIỆT NAM</a:t>
            </a:r>
            <a:endParaRPr lang="vi-VN" alt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ố đô Huế – Wikipedia tiếng Việt">
            <a:extLst>
              <a:ext uri="{FF2B5EF4-FFF2-40B4-BE49-F238E27FC236}">
                <a16:creationId xmlns:a16="http://schemas.microsoft.com/office/drawing/2014/main" id="{18C362D3-350B-1947-AFFD-42CDF77F1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93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894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18933" y="1295400"/>
            <a:ext cx="1224643" cy="762000"/>
          </a:xfrm>
          <a:prstGeom prst="rect">
            <a:avLst/>
          </a:prstGeom>
        </p:spPr>
      </p:pic>
      <p:sp>
        <p:nvSpPr>
          <p:cNvPr id="12" name="TextBox 11"/>
          <p:cNvSpPr txBox="1"/>
          <p:nvPr/>
        </p:nvSpPr>
        <p:spPr>
          <a:xfrm>
            <a:off x="2590800" y="1447810"/>
            <a:ext cx="1981200" cy="646331"/>
          </a:xfrm>
          <a:prstGeom prst="rect">
            <a:avLst/>
          </a:prstGeom>
          <a:noFill/>
        </p:spPr>
        <p:txBody>
          <a:bodyPr wrap="square" rtlCol="0">
            <a:spAutoFit/>
          </a:bodyPr>
          <a:lstStyle/>
          <a:p>
            <a:r>
              <a:rPr lang="vi-VN" sz="3600" b="1" dirty="0">
                <a:solidFill>
                  <a:prstClr val="black"/>
                </a:solidFill>
                <a:latin typeface="Times New Roman"/>
              </a:rPr>
              <a:t>Đoạn 1:</a:t>
            </a:r>
            <a:endParaRPr lang="en-US" sz="3600" b="1" dirty="0">
              <a:solidFill>
                <a:prstClr val="black"/>
              </a:solidFill>
            </a:endParaRPr>
          </a:p>
        </p:txBody>
      </p:sp>
      <p:sp>
        <p:nvSpPr>
          <p:cNvPr id="2" name="TextBox 1"/>
          <p:cNvSpPr txBox="1"/>
          <p:nvPr/>
        </p:nvSpPr>
        <p:spPr>
          <a:xfrm>
            <a:off x="2590800" y="2115152"/>
            <a:ext cx="8077200" cy="707886"/>
          </a:xfrm>
          <a:prstGeom prst="rect">
            <a:avLst/>
          </a:prstGeom>
          <a:noFill/>
        </p:spPr>
        <p:txBody>
          <a:bodyPr wrap="square" rtlCol="0">
            <a:spAutoFit/>
          </a:bodyPr>
          <a:lstStyle/>
          <a:p>
            <a:r>
              <a:rPr lang="vi-VN" sz="4000" b="1" dirty="0">
                <a:solidFill>
                  <a:prstClr val="black"/>
                </a:solidFill>
                <a:latin typeface="Times New Roman"/>
              </a:rPr>
              <a:t>Kinh đô: </a:t>
            </a:r>
            <a:r>
              <a:rPr lang="vi-VN" sz="4000" dirty="0">
                <a:solidFill>
                  <a:prstClr val="black"/>
                </a:solidFill>
                <a:latin typeface="Times New Roman"/>
              </a:rPr>
              <a:t>nơi vua và triều đình đóng.</a:t>
            </a:r>
            <a:endParaRPr lang="en-US" sz="4000" dirty="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049178"/>
            <a:ext cx="9144000" cy="5200651"/>
          </a:xfrm>
          <a:prstGeom prst="rect">
            <a:avLst/>
          </a:prstGeom>
        </p:spPr>
      </p:pic>
    </p:spTree>
    <p:extLst>
      <p:ext uri="{BB962C8B-B14F-4D97-AF65-F5344CB8AC3E}">
        <p14:creationId xmlns:p14="http://schemas.microsoft.com/office/powerpoint/2010/main" val="178774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4238084" y="218181"/>
            <a:ext cx="3612656" cy="1077218"/>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vi-VN" sz="3200" b="1" dirty="0">
                <a:solidFill>
                  <a:srgbClr val="0070C0"/>
                </a:solidFill>
                <a:latin typeface="+mj-lt"/>
                <a:ea typeface="Verdana" pitchFamily="34" charset="0"/>
                <a:cs typeface="Arial" charset="0"/>
              </a:rPr>
              <a:t>LUYỆN ĐỌC </a:t>
            </a:r>
          </a:p>
          <a:p>
            <a:pPr algn="ctr" fontAlgn="base">
              <a:spcBef>
                <a:spcPct val="0"/>
              </a:spcBef>
              <a:spcAft>
                <a:spcPct val="0"/>
              </a:spcAft>
            </a:pPr>
            <a:r>
              <a:rPr lang="vi-VN" sz="3200" b="1" dirty="0">
                <a:solidFill>
                  <a:prstClr val="black"/>
                </a:solidFill>
                <a:latin typeface="+mj-lt"/>
                <a:ea typeface="Verdana" pitchFamily="34" charset="0"/>
                <a:cs typeface="Arial" charset="0"/>
              </a:rPr>
              <a:t>(</a:t>
            </a:r>
            <a:r>
              <a:rPr lang="en-US" sz="3200" b="1" dirty="0">
                <a:solidFill>
                  <a:prstClr val="black"/>
                </a:solidFill>
                <a:latin typeface="+mj-lt"/>
                <a:ea typeface="Verdana" pitchFamily="34" charset="0"/>
                <a:cs typeface="Arial" charset="0"/>
              </a:rPr>
              <a:t> </a:t>
            </a:r>
            <a:r>
              <a:rPr lang="vi-VN" sz="3200" b="1" dirty="0">
                <a:solidFill>
                  <a:prstClr val="black"/>
                </a:solidFill>
                <a:latin typeface="+mj-lt"/>
                <a:ea typeface="Verdana" pitchFamily="34" charset="0"/>
                <a:cs typeface="Arial" charset="0"/>
              </a:rPr>
              <a:t>Nối tiếp từn</a:t>
            </a:r>
            <a:r>
              <a:rPr lang="en-US" sz="3200" b="1" dirty="0">
                <a:solidFill>
                  <a:prstClr val="black"/>
                </a:solidFill>
                <a:latin typeface="+mj-lt"/>
                <a:ea typeface="Verdana" pitchFamily="34" charset="0"/>
                <a:cs typeface="Arial" charset="0"/>
              </a:rPr>
              <a:t>g </a:t>
            </a:r>
            <a:r>
              <a:rPr lang="en-US" sz="3200" b="1" dirty="0" err="1">
                <a:solidFill>
                  <a:prstClr val="black"/>
                </a:solidFill>
                <a:latin typeface="+mj-lt"/>
                <a:ea typeface="Verdana" pitchFamily="34" charset="0"/>
                <a:cs typeface="Arial" charset="0"/>
              </a:rPr>
              <a:t>câu</a:t>
            </a:r>
            <a:r>
              <a:rPr lang="en-US" sz="3200" b="1" dirty="0">
                <a:solidFill>
                  <a:prstClr val="black"/>
                </a:solidFill>
                <a:latin typeface="+mj-lt"/>
                <a:ea typeface="Verdana" pitchFamily="34" charset="0"/>
                <a:cs typeface="Arial" charset="0"/>
              </a:rPr>
              <a:t> </a:t>
            </a:r>
            <a:r>
              <a:rPr lang="vi-VN" sz="3200" b="1" dirty="0">
                <a:solidFill>
                  <a:prstClr val="black"/>
                </a:solidFill>
                <a:latin typeface="+mj-lt"/>
                <a:ea typeface="Verdana" pitchFamily="34" charset="0"/>
                <a:cs typeface="Arial" charset="0"/>
              </a:rPr>
              <a:t>)</a:t>
            </a:r>
            <a:endParaRPr lang="en-US" sz="3200" b="1" dirty="0">
              <a:solidFill>
                <a:prstClr val="black"/>
              </a:solidFill>
              <a:latin typeface="+mj-lt"/>
              <a:ea typeface="Verdana" pitchFamily="34" charset="0"/>
              <a:cs typeface="Arial" charset="0"/>
            </a:endParaRPr>
          </a:p>
        </p:txBody>
      </p: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400" y="4824691"/>
            <a:ext cx="1613980" cy="1613980"/>
          </a:xfrm>
          <a:prstGeom prst="rect">
            <a:avLst/>
          </a:prstGeom>
        </p:spPr>
      </p:pic>
      <p:sp>
        <p:nvSpPr>
          <p:cNvPr id="7" name="TextBox 6"/>
          <p:cNvSpPr txBox="1"/>
          <p:nvPr/>
        </p:nvSpPr>
        <p:spPr>
          <a:xfrm>
            <a:off x="2743207" y="1524007"/>
            <a:ext cx="2134519" cy="769441"/>
          </a:xfrm>
          <a:prstGeom prst="rect">
            <a:avLst/>
          </a:prstGeom>
          <a:noFill/>
        </p:spPr>
        <p:txBody>
          <a:bodyPr wrap="square" rtlCol="0">
            <a:spAutoFit/>
          </a:bodyPr>
          <a:lstStyle/>
          <a:p>
            <a:r>
              <a:rPr lang="vi-VN" sz="4400" b="1" dirty="0">
                <a:solidFill>
                  <a:prstClr val="black"/>
                </a:solidFill>
                <a:latin typeface="Times New Roman" panose="02020603050405020304" pitchFamily="18" charset="0"/>
              </a:rPr>
              <a:t>hạ l</a:t>
            </a:r>
            <a:r>
              <a:rPr lang="vi-VN" sz="4400" b="1" dirty="0">
                <a:solidFill>
                  <a:srgbClr val="FF0000"/>
                </a:solidFill>
                <a:latin typeface="Times New Roman" panose="02020603050405020304" pitchFamily="18" charset="0"/>
              </a:rPr>
              <a:t>ệnh</a:t>
            </a:r>
            <a:endParaRPr lang="en-US" sz="4400" b="1" dirty="0">
              <a:solidFill>
                <a:srgbClr val="FF0000"/>
              </a:solidFill>
            </a:endParaRPr>
          </a:p>
        </p:txBody>
      </p:sp>
      <p:sp>
        <p:nvSpPr>
          <p:cNvPr id="55" name="TextBox 54"/>
          <p:cNvSpPr txBox="1"/>
          <p:nvPr/>
        </p:nvSpPr>
        <p:spPr>
          <a:xfrm>
            <a:off x="2743207" y="2438412"/>
            <a:ext cx="2667001" cy="769441"/>
          </a:xfrm>
          <a:prstGeom prst="rect">
            <a:avLst/>
          </a:prstGeom>
          <a:noFill/>
        </p:spPr>
        <p:txBody>
          <a:bodyPr wrap="square" rtlCol="0">
            <a:spAutoFit/>
          </a:bodyPr>
          <a:lstStyle/>
          <a:p>
            <a:r>
              <a:rPr lang="vi-VN" sz="4400" b="1" dirty="0">
                <a:solidFill>
                  <a:prstClr val="black"/>
                </a:solidFill>
                <a:latin typeface="Times New Roman" panose="02020603050405020304" pitchFamily="18" charset="0"/>
              </a:rPr>
              <a:t>bình t</a:t>
            </a:r>
            <a:r>
              <a:rPr lang="vi-VN" sz="4400" b="1" dirty="0">
                <a:solidFill>
                  <a:srgbClr val="FF0000"/>
                </a:solidFill>
                <a:latin typeface="Times New Roman" panose="02020603050405020304" pitchFamily="18" charset="0"/>
              </a:rPr>
              <a:t>ĩnh</a:t>
            </a:r>
            <a:endParaRPr lang="en-US" sz="4400" b="1" dirty="0">
              <a:solidFill>
                <a:srgbClr val="FF0000"/>
              </a:solidFill>
            </a:endParaRPr>
          </a:p>
        </p:txBody>
      </p:sp>
      <p:sp>
        <p:nvSpPr>
          <p:cNvPr id="56" name="TextBox 55"/>
          <p:cNvSpPr txBox="1"/>
          <p:nvPr/>
        </p:nvSpPr>
        <p:spPr>
          <a:xfrm>
            <a:off x="2743207" y="3453100"/>
            <a:ext cx="2667001" cy="769441"/>
          </a:xfrm>
          <a:prstGeom prst="rect">
            <a:avLst/>
          </a:prstGeom>
          <a:noFill/>
        </p:spPr>
        <p:txBody>
          <a:bodyPr wrap="square" rtlCol="0">
            <a:spAutoFit/>
          </a:bodyPr>
          <a:lstStyle/>
          <a:p>
            <a:r>
              <a:rPr lang="vi-VN" sz="4400" b="1" dirty="0">
                <a:solidFill>
                  <a:prstClr val="black"/>
                </a:solidFill>
                <a:latin typeface="Times New Roman" panose="02020603050405020304" pitchFamily="18" charset="0"/>
              </a:rPr>
              <a:t>om </a:t>
            </a:r>
            <a:r>
              <a:rPr lang="vi-VN" sz="4400" b="1" dirty="0">
                <a:solidFill>
                  <a:srgbClr val="FF0000"/>
                </a:solidFill>
                <a:latin typeface="Times New Roman" panose="02020603050405020304" pitchFamily="18" charset="0"/>
              </a:rPr>
              <a:t>s</a:t>
            </a:r>
            <a:r>
              <a:rPr lang="vi-VN" sz="4400" b="1" dirty="0">
                <a:solidFill>
                  <a:prstClr val="black"/>
                </a:solidFill>
                <a:latin typeface="Times New Roman" panose="02020603050405020304" pitchFamily="18" charset="0"/>
              </a:rPr>
              <a:t>òm</a:t>
            </a:r>
            <a:endParaRPr lang="en-US" sz="4400" b="1" dirty="0">
              <a:solidFill>
                <a:srgbClr val="FF0000"/>
              </a:solidFill>
            </a:endParaRPr>
          </a:p>
        </p:txBody>
      </p:sp>
      <p:sp>
        <p:nvSpPr>
          <p:cNvPr id="57" name="TextBox 56"/>
          <p:cNvSpPr txBox="1"/>
          <p:nvPr/>
        </p:nvSpPr>
        <p:spPr>
          <a:xfrm>
            <a:off x="2743207" y="4439984"/>
            <a:ext cx="2667001" cy="769441"/>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rPr>
              <a:t>x</a:t>
            </a:r>
            <a:r>
              <a:rPr lang="vi-VN" sz="4400" b="1" dirty="0">
                <a:solidFill>
                  <a:prstClr val="black"/>
                </a:solidFill>
                <a:latin typeface="Times New Roman" panose="02020603050405020304" pitchFamily="18" charset="0"/>
              </a:rPr>
              <a:t>in </a:t>
            </a:r>
            <a:r>
              <a:rPr lang="vi-VN" sz="4400" b="1" dirty="0">
                <a:solidFill>
                  <a:srgbClr val="FF0000"/>
                </a:solidFill>
                <a:latin typeface="Times New Roman" panose="02020603050405020304" pitchFamily="18" charset="0"/>
              </a:rPr>
              <a:t>s</a:t>
            </a:r>
            <a:r>
              <a:rPr lang="vi-VN" sz="4400" b="1" dirty="0">
                <a:latin typeface="Times New Roman" panose="02020603050405020304" pitchFamily="18" charset="0"/>
              </a:rPr>
              <a:t>ữ</a:t>
            </a:r>
            <a:r>
              <a:rPr lang="vi-VN" sz="4400" b="1" dirty="0">
                <a:solidFill>
                  <a:prstClr val="black"/>
                </a:solidFill>
                <a:latin typeface="Times New Roman" panose="02020603050405020304" pitchFamily="18" charset="0"/>
              </a:rPr>
              <a:t>a</a:t>
            </a:r>
            <a:endParaRPr lang="en-US" sz="4400" b="1" dirty="0">
              <a:solidFill>
                <a:srgbClr val="FF0000"/>
              </a:solidFill>
            </a:endParaRPr>
          </a:p>
        </p:txBody>
      </p:sp>
      <p:sp>
        <p:nvSpPr>
          <p:cNvPr id="64" name="TextBox 63"/>
          <p:cNvSpPr txBox="1"/>
          <p:nvPr/>
        </p:nvSpPr>
        <p:spPr>
          <a:xfrm>
            <a:off x="6553201" y="1524007"/>
            <a:ext cx="2549390" cy="769441"/>
          </a:xfrm>
          <a:prstGeom prst="rect">
            <a:avLst/>
          </a:prstGeom>
          <a:noFill/>
        </p:spPr>
        <p:txBody>
          <a:bodyPr wrap="square" rtlCol="0">
            <a:spAutoFit/>
          </a:bodyPr>
          <a:lstStyle/>
          <a:p>
            <a:r>
              <a:rPr lang="vi-VN" sz="4400" b="1" dirty="0">
                <a:solidFill>
                  <a:prstClr val="black"/>
                </a:solidFill>
                <a:latin typeface="Times New Roman" panose="02020603050405020304" pitchFamily="18" charset="0"/>
              </a:rPr>
              <a:t>b</a:t>
            </a:r>
            <a:r>
              <a:rPr lang="vi-VN" sz="4400" b="1" dirty="0">
                <a:solidFill>
                  <a:srgbClr val="FF0000"/>
                </a:solidFill>
                <a:latin typeface="Times New Roman" panose="02020603050405020304" pitchFamily="18" charset="0"/>
              </a:rPr>
              <a:t>ật</a:t>
            </a:r>
            <a:r>
              <a:rPr lang="vi-VN" sz="4400" b="1" dirty="0">
                <a:solidFill>
                  <a:prstClr val="black"/>
                </a:solidFill>
                <a:latin typeface="Times New Roman" panose="02020603050405020304" pitchFamily="18" charset="0"/>
              </a:rPr>
              <a:t> cười</a:t>
            </a:r>
            <a:endParaRPr lang="en-US" sz="4400" b="1" dirty="0">
              <a:solidFill>
                <a:srgbClr val="FF0000"/>
              </a:solidFill>
            </a:endParaRPr>
          </a:p>
        </p:txBody>
      </p:sp>
      <p:sp>
        <p:nvSpPr>
          <p:cNvPr id="65" name="TextBox 64"/>
          <p:cNvSpPr txBox="1"/>
          <p:nvPr/>
        </p:nvSpPr>
        <p:spPr>
          <a:xfrm>
            <a:off x="6553207" y="2438412"/>
            <a:ext cx="2667001" cy="769441"/>
          </a:xfrm>
          <a:prstGeom prst="rect">
            <a:avLst/>
          </a:prstGeom>
          <a:noFill/>
        </p:spPr>
        <p:txBody>
          <a:bodyPr wrap="square" rtlCol="0">
            <a:spAutoFit/>
          </a:bodyPr>
          <a:lstStyle/>
          <a:p>
            <a:r>
              <a:rPr lang="vi-VN" sz="4400" b="1" dirty="0">
                <a:solidFill>
                  <a:prstClr val="black"/>
                </a:solidFill>
                <a:latin typeface="Times New Roman" panose="02020603050405020304" pitchFamily="18" charset="0"/>
              </a:rPr>
              <a:t>mâm c</a:t>
            </a:r>
            <a:r>
              <a:rPr lang="vi-VN" sz="4400" b="1" dirty="0">
                <a:solidFill>
                  <a:srgbClr val="FF0000"/>
                </a:solidFill>
                <a:latin typeface="Times New Roman" panose="02020603050405020304" pitchFamily="18" charset="0"/>
              </a:rPr>
              <a:t>ỗ</a:t>
            </a:r>
            <a:endParaRPr lang="en-US" sz="4400" b="1" dirty="0">
              <a:solidFill>
                <a:srgbClr val="FF0000"/>
              </a:solidFill>
            </a:endParaRPr>
          </a:p>
        </p:txBody>
      </p:sp>
      <p:sp>
        <p:nvSpPr>
          <p:cNvPr id="66" name="TextBox 65"/>
          <p:cNvSpPr txBox="1"/>
          <p:nvPr/>
        </p:nvSpPr>
        <p:spPr>
          <a:xfrm>
            <a:off x="6553207" y="3453100"/>
            <a:ext cx="2667001" cy="769441"/>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rPr>
              <a:t>s</a:t>
            </a:r>
            <a:r>
              <a:rPr lang="vi-VN" sz="4400" b="1" dirty="0">
                <a:solidFill>
                  <a:prstClr val="black"/>
                </a:solidFill>
                <a:latin typeface="Times New Roman" panose="02020603050405020304" pitchFamily="18" charset="0"/>
              </a:rPr>
              <a:t>ứ </a:t>
            </a:r>
            <a:r>
              <a:rPr lang="vi-VN" sz="4400" b="1" dirty="0">
                <a:solidFill>
                  <a:srgbClr val="FF0000"/>
                </a:solidFill>
                <a:latin typeface="Times New Roman" panose="02020603050405020304" pitchFamily="18" charset="0"/>
              </a:rPr>
              <a:t>gi</a:t>
            </a:r>
            <a:r>
              <a:rPr lang="vi-VN" sz="4400" b="1" dirty="0">
                <a:solidFill>
                  <a:prstClr val="black"/>
                </a:solidFill>
                <a:latin typeface="Times New Roman" panose="02020603050405020304" pitchFamily="18" charset="0"/>
              </a:rPr>
              <a:t>ả</a:t>
            </a:r>
            <a:endParaRPr lang="en-US" sz="4400" b="1" dirty="0">
              <a:solidFill>
                <a:srgbClr val="FF0000"/>
              </a:solidFill>
            </a:endParaRPr>
          </a:p>
        </p:txBody>
      </p:sp>
      <p:sp>
        <p:nvSpPr>
          <p:cNvPr id="67" name="TextBox 66"/>
          <p:cNvSpPr txBox="1"/>
          <p:nvPr/>
        </p:nvSpPr>
        <p:spPr>
          <a:xfrm>
            <a:off x="6553207" y="4439983"/>
            <a:ext cx="2667001" cy="769441"/>
          </a:xfrm>
          <a:prstGeom prst="rect">
            <a:avLst/>
          </a:prstGeom>
          <a:noFill/>
        </p:spPr>
        <p:txBody>
          <a:bodyPr wrap="square" rtlCol="0">
            <a:spAutoFit/>
          </a:bodyPr>
          <a:lstStyle/>
          <a:p>
            <a:r>
              <a:rPr lang="vi-VN" sz="4400" b="1" dirty="0">
                <a:solidFill>
                  <a:prstClr val="black"/>
                </a:solidFill>
                <a:latin typeface="Times New Roman" panose="02020603050405020304" pitchFamily="18" charset="0"/>
              </a:rPr>
              <a:t>s</a:t>
            </a:r>
            <a:r>
              <a:rPr lang="vi-VN" sz="4400" b="1" dirty="0">
                <a:solidFill>
                  <a:srgbClr val="FF0000"/>
                </a:solidFill>
                <a:latin typeface="Times New Roman" panose="02020603050405020304" pitchFamily="18" charset="0"/>
              </a:rPr>
              <a:t>ắc</a:t>
            </a:r>
            <a:endParaRPr lang="en-US" sz="4400" b="1" dirty="0">
              <a:solidFill>
                <a:srgbClr val="FF0000"/>
              </a:solidFill>
            </a:endParaRPr>
          </a:p>
        </p:txBody>
      </p:sp>
      <p:sp>
        <p:nvSpPr>
          <p:cNvPr id="8" name="TextBox 7"/>
          <p:cNvSpPr txBox="1"/>
          <p:nvPr/>
        </p:nvSpPr>
        <p:spPr>
          <a:xfrm>
            <a:off x="9358821" y="6400800"/>
            <a:ext cx="1309180" cy="369332"/>
          </a:xfrm>
          <a:prstGeom prst="rect">
            <a:avLst/>
          </a:prstGeom>
          <a:noFill/>
        </p:spPr>
        <p:txBody>
          <a:bodyPr wrap="square" rtlCol="0">
            <a:spAutoFit/>
          </a:bodyPr>
          <a:lstStyle/>
          <a:p>
            <a:r>
              <a:rPr lang="vi-VN" b="1" dirty="0">
                <a:solidFill>
                  <a:prstClr val="black"/>
                </a:solidFill>
                <a:latin typeface="Times New Roman" panose="02020603050405020304" pitchFamily="18" charset="0"/>
              </a:rPr>
              <a:t>( 2 lượt)</a:t>
            </a:r>
            <a:endParaRPr lang="en-US" b="1" dirty="0">
              <a:solidFill>
                <a:prstClr val="black"/>
              </a:solidFill>
            </a:endParaRPr>
          </a:p>
        </p:txBody>
      </p:sp>
    </p:spTree>
    <p:extLst>
      <p:ext uri="{BB962C8B-B14F-4D97-AF65-F5344CB8AC3E}">
        <p14:creationId xmlns:p14="http://schemas.microsoft.com/office/powerpoint/2010/main" val="32196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inVertical)">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barn(inVertical)">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barn(inVertical)">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barn(inVertical)">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5" grpId="0"/>
      <p:bldP spid="56" grpId="0"/>
      <p:bldP spid="57" grpId="0"/>
      <p:bldP spid="64" grpId="0"/>
      <p:bldP spid="65" grpId="0"/>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3168791" y="1180672"/>
            <a:ext cx="5052986" cy="1446550"/>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vi-VN" sz="4400" b="1" dirty="0">
                <a:solidFill>
                  <a:srgbClr val="0070C0"/>
                </a:solidFill>
                <a:latin typeface="+mj-lt"/>
                <a:ea typeface="Verdana" pitchFamily="34" charset="0"/>
                <a:cs typeface="Arial" charset="0"/>
              </a:rPr>
              <a:t>LUYỆN ĐỌC </a:t>
            </a:r>
          </a:p>
          <a:p>
            <a:pPr algn="ctr" fontAlgn="base">
              <a:spcBef>
                <a:spcPct val="0"/>
              </a:spcBef>
              <a:spcAft>
                <a:spcPct val="0"/>
              </a:spcAft>
            </a:pPr>
            <a:r>
              <a:rPr lang="vi-VN" sz="4400" b="1" dirty="0">
                <a:solidFill>
                  <a:prstClr val="black"/>
                </a:solidFill>
                <a:latin typeface="+mj-lt"/>
                <a:ea typeface="Verdana" pitchFamily="34" charset="0"/>
                <a:cs typeface="Arial" charset="0"/>
              </a:rPr>
              <a:t>(Nối tiếp từng đoạn)</a:t>
            </a:r>
            <a:endParaRPr lang="en-US" sz="4400" b="1" dirty="0">
              <a:solidFill>
                <a:prstClr val="black"/>
              </a:solidFill>
              <a:latin typeface="+mj-lt"/>
              <a:ea typeface="Verdana" pitchFamily="34" charset="0"/>
              <a:cs typeface="Arial" charset="0"/>
            </a:endParaRPr>
          </a:p>
        </p:txBody>
      </p:sp>
      <p:sp>
        <p:nvSpPr>
          <p:cNvPr id="7" name="TextBox 6"/>
          <p:cNvSpPr txBox="1"/>
          <p:nvPr/>
        </p:nvSpPr>
        <p:spPr>
          <a:xfrm>
            <a:off x="2194661" y="3007845"/>
            <a:ext cx="9542909" cy="1015663"/>
          </a:xfrm>
          <a:prstGeom prst="rect">
            <a:avLst/>
          </a:prstGeom>
          <a:noFill/>
        </p:spPr>
        <p:txBody>
          <a:bodyPr wrap="square" rtlCol="0">
            <a:spAutoFit/>
          </a:bodyPr>
          <a:lstStyle/>
          <a:p>
            <a:r>
              <a:rPr lang="vi-VN" sz="6000" b="1" dirty="0">
                <a:solidFill>
                  <a:prstClr val="black"/>
                </a:solidFill>
                <a:latin typeface="Times New Roman" panose="02020603050405020304" pitchFamily="18" charset="0"/>
              </a:rPr>
              <a:t>Bài này gồm có mấy đoạn?</a:t>
            </a:r>
            <a:endParaRPr lang="en-US" sz="60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82" y="3007845"/>
            <a:ext cx="1014255" cy="1390651"/>
          </a:xfrm>
          <a:prstGeom prst="rect">
            <a:avLst/>
          </a:prstGeom>
        </p:spPr>
      </p:pic>
    </p:spTree>
    <p:extLst>
      <p:ext uri="{BB962C8B-B14F-4D97-AF65-F5344CB8AC3E}">
        <p14:creationId xmlns:p14="http://schemas.microsoft.com/office/powerpoint/2010/main" val="14229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6">
            <a:extLst>
              <a:ext uri="{FF2B5EF4-FFF2-40B4-BE49-F238E27FC236}">
                <a16:creationId xmlns:a16="http://schemas.microsoft.com/office/drawing/2014/main" id="{809CB5E2-7246-D44E-9B13-0163BF47F4B1}"/>
              </a:ext>
            </a:extLst>
          </p:cNvPr>
          <p:cNvSpPr txBox="1">
            <a:spLocks noChangeArrowheads="1"/>
          </p:cNvSpPr>
          <p:nvPr/>
        </p:nvSpPr>
        <p:spPr bwMode="auto">
          <a:xfrm>
            <a:off x="293716" y="1259175"/>
            <a:ext cx="11604568"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n-US" altLang="en-US" sz="4000" b="1" dirty="0">
                <a:solidFill>
                  <a:srgbClr val="000000"/>
                </a:solidFill>
                <a:latin typeface="VNI-Times" pitchFamily="2" charset="0"/>
                <a:cs typeface="Arial" panose="020B0604020202020204" pitchFamily="34" charset="0"/>
              </a:rPr>
              <a:t>     </a:t>
            </a:r>
            <a:r>
              <a:rPr lang="vi-VN" sz="4000" dirty="0">
                <a:latin typeface="Times New Roman" panose="02020603050405020304" pitchFamily="18" charset="0"/>
                <a:cs typeface="Times New Roman" panose="02020603050405020304" pitchFamily="18" charset="0"/>
              </a:rPr>
              <a:t>Ngày xưa,</a:t>
            </a:r>
            <a:r>
              <a:rPr lang="vi-VN" sz="4400" dirty="0">
                <a:solidFill>
                  <a:srgbClr val="FF0000"/>
                </a:solidFill>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có một ông vua muốn tìm người tài ra giúp nước.</a:t>
            </a:r>
            <a:r>
              <a:rPr lang="vi-VN" sz="4000" dirty="0">
                <a:solidFill>
                  <a:srgbClr val="FF0000"/>
                </a:solidFill>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Vua hạ lệnh cho mỗi làng trong vùng nọ </a:t>
            </a:r>
            <a:r>
              <a:rPr lang="vi-VN" sz="4000" dirty="0">
                <a:solidFill>
                  <a:srgbClr val="FF0000"/>
                </a:solidFill>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phải nộp một con gà trống biết đẻ trứng, nếu không có</a:t>
            </a:r>
            <a:r>
              <a:rPr lang="vi-VN" sz="4000" dirty="0">
                <a:solidFill>
                  <a:srgbClr val="FF0000"/>
                </a:solidFill>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thì cả làng phải chịu tội.</a:t>
            </a:r>
            <a:r>
              <a:rPr lang="vi-VN" sz="4000" dirty="0">
                <a:solidFill>
                  <a:srgbClr val="FF0000"/>
                </a:solidFill>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vi-VN" sz="4000" i="1" dirty="0">
                <a:solidFill>
                  <a:srgbClr val="FF0000"/>
                </a:solidFill>
                <a:latin typeface="Times New Roman" panose="02020603050405020304" pitchFamily="18" charset="0"/>
                <a:cs typeface="Times New Roman" panose="02020603050405020304" pitchFamily="18" charset="0"/>
              </a:rPr>
              <a:t>(</a:t>
            </a:r>
            <a:r>
              <a:rPr lang="vi-VN" sz="3200" i="1" dirty="0">
                <a:solidFill>
                  <a:srgbClr val="FF0000"/>
                </a:solidFill>
                <a:latin typeface="Times New Roman" panose="02020603050405020304" pitchFamily="18" charset="0"/>
                <a:cs typeface="Times New Roman" panose="02020603050405020304" pitchFamily="18" charset="0"/>
              </a:rPr>
              <a:t>Giọng chậm rãi)</a:t>
            </a:r>
          </a:p>
          <a:p>
            <a:pPr algn="just">
              <a:lnSpc>
                <a:spcPct val="100000"/>
              </a:lnSpc>
              <a:spcBef>
                <a:spcPct val="0"/>
              </a:spcBef>
              <a:buNone/>
            </a:pP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 Cậu bé kia, sao dám đến đây làm ầm ĩ? </a:t>
            </a:r>
            <a:r>
              <a:rPr lang="vi-VN" sz="3200" i="1" dirty="0">
                <a:solidFill>
                  <a:srgbClr val="FF0000"/>
                </a:solidFill>
                <a:latin typeface="Times New Roman" pitchFamily="18" charset="0"/>
                <a:cs typeface="Times New Roman" pitchFamily="18" charset="0"/>
              </a:rPr>
              <a:t>(Giọng oai nghiêm)</a:t>
            </a:r>
          </a:p>
          <a:p>
            <a:pPr algn="just">
              <a:lnSpc>
                <a:spcPct val="100000"/>
              </a:lnSpc>
              <a:spcBef>
                <a:spcPct val="0"/>
              </a:spcBef>
              <a:buNone/>
            </a:pPr>
            <a:r>
              <a:rPr lang="vi-VN" sz="4000" dirty="0">
                <a:latin typeface="Times New Roman" pitchFamily="18" charset="0"/>
                <a:cs typeface="Times New Roman" pitchFamily="18" charset="0"/>
              </a:rPr>
              <a:t>- Thằng bé này láo, dám đùa với trẫm! </a:t>
            </a:r>
            <a:r>
              <a:rPr lang="vi-VN" sz="3200" i="1" dirty="0">
                <a:solidFill>
                  <a:srgbClr val="FF0000"/>
                </a:solidFill>
                <a:latin typeface="Times New Roman" panose="02020603050405020304" pitchFamily="18" charset="0"/>
                <a:cs typeface="Times New Roman" panose="02020603050405020304" pitchFamily="18" charset="0"/>
              </a:rPr>
              <a:t>( Giọng bực tức</a:t>
            </a:r>
            <a:r>
              <a:rPr lang="vi-VN" sz="4000" i="1" dirty="0">
                <a:solidFill>
                  <a:srgbClr val="FF0000"/>
                </a:solidFill>
                <a:latin typeface="Times New Roman" panose="02020603050405020304" pitchFamily="18" charset="0"/>
                <a:cs typeface="Times New Roman" panose="02020603050405020304" pitchFamily="18" charset="0"/>
              </a:rPr>
              <a:t>)</a:t>
            </a:r>
            <a:endParaRPr lang="en-US" altLang="en-US" sz="4000" b="1" i="1" dirty="0">
              <a:solidFill>
                <a:srgbClr val="FF0000"/>
              </a:solidFill>
              <a:latin typeface="VNI-Times" pitchFamily="2" charset="0"/>
              <a:cs typeface="Arial" panose="020B0604020202020204" pitchFamily="34" charset="0"/>
            </a:endParaRPr>
          </a:p>
        </p:txBody>
      </p:sp>
      <p:sp>
        <p:nvSpPr>
          <p:cNvPr id="15364" name="Text Box 122">
            <a:extLst>
              <a:ext uri="{FF2B5EF4-FFF2-40B4-BE49-F238E27FC236}">
                <a16:creationId xmlns:a16="http://schemas.microsoft.com/office/drawing/2014/main" id="{7976EBC1-0ABE-CB45-B4D5-DC364AEBB6A6}"/>
              </a:ext>
            </a:extLst>
          </p:cNvPr>
          <p:cNvSpPr txBox="1">
            <a:spLocks noChangeArrowheads="1"/>
          </p:cNvSpPr>
          <p:nvPr/>
        </p:nvSpPr>
        <p:spPr bwMode="auto">
          <a:xfrm>
            <a:off x="1719263" y="3814763"/>
            <a:ext cx="184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3200">
              <a:latin typeface="VNI-Times" pitchFamily="2" charset="0"/>
              <a:cs typeface="Arial" panose="020B0604020202020204" pitchFamily="34" charset="0"/>
            </a:endParaRPr>
          </a:p>
        </p:txBody>
      </p:sp>
      <p:sp>
        <p:nvSpPr>
          <p:cNvPr id="3" name="TextBox 2">
            <a:extLst>
              <a:ext uri="{FF2B5EF4-FFF2-40B4-BE49-F238E27FC236}">
                <a16:creationId xmlns:a16="http://schemas.microsoft.com/office/drawing/2014/main" id="{F858B3EF-DEDB-B845-A3EB-76721624B791}"/>
              </a:ext>
            </a:extLst>
          </p:cNvPr>
          <p:cNvSpPr txBox="1"/>
          <p:nvPr/>
        </p:nvSpPr>
        <p:spPr>
          <a:xfrm>
            <a:off x="2008130" y="220305"/>
            <a:ext cx="8921750" cy="769441"/>
          </a:xfrm>
          <a:prstGeom prst="rect">
            <a:avLst/>
          </a:prstGeom>
          <a:noFill/>
        </p:spPr>
        <p:txBody>
          <a:bodyPr wrap="square" rtlCol="0">
            <a:spAutoFit/>
          </a:bodyPr>
          <a:lstStyle/>
          <a:p>
            <a:pPr algn="ctr"/>
            <a:r>
              <a:rPr lang="en-VN" sz="4400" u="sng" dirty="0">
                <a:solidFill>
                  <a:srgbClr val="0033CC"/>
                </a:solidFill>
                <a:latin typeface="Times New Roman" panose="02020603050405020304" pitchFamily="18" charset="0"/>
                <a:cs typeface="Times New Roman" panose="02020603050405020304" pitchFamily="18" charset="0"/>
              </a:rPr>
              <a:t>Hướng dẫn ngắt nghỉ, nhấn giọng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597727" y="68763"/>
            <a:ext cx="807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fontAlgn="base">
              <a:spcBef>
                <a:spcPct val="50000"/>
              </a:spcBef>
              <a:spcAft>
                <a:spcPct val="0"/>
              </a:spcAft>
            </a:pPr>
            <a:r>
              <a:rPr lang="en-US" sz="4400" b="1" dirty="0">
                <a:solidFill>
                  <a:srgbClr val="0033CC"/>
                </a:solidFill>
                <a:latin typeface="Times New Roman" panose="02020603050405020304" pitchFamily="18" charset="0"/>
                <a:cs typeface="Times New Roman" panose="02020603050405020304" pitchFamily="18" charset="0"/>
              </a:rPr>
              <a:t>LUYỆN ĐỌC ĐOẠN 2</a:t>
            </a:r>
          </a:p>
        </p:txBody>
      </p:sp>
      <p:sp>
        <p:nvSpPr>
          <p:cNvPr id="60419" name="Text Box 3"/>
          <p:cNvSpPr txBox="1">
            <a:spLocks noChangeArrowheads="1"/>
          </p:cNvSpPr>
          <p:nvPr/>
        </p:nvSpPr>
        <p:spPr bwMode="auto">
          <a:xfrm>
            <a:off x="762000" y="68763"/>
            <a:ext cx="11086532" cy="7371249"/>
          </a:xfrm>
          <a:prstGeom prst="rect">
            <a:avLst/>
          </a:prstGeom>
          <a:noFill/>
          <a:ln>
            <a:noFill/>
          </a:ln>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ts val="600"/>
              </a:spcBef>
              <a:spcAft>
                <a:spcPct val="0"/>
              </a:spcAft>
            </a:pPr>
            <a:r>
              <a:rPr lang="en-US" sz="2400" b="1" dirty="0">
                <a:solidFill>
                  <a:srgbClr val="0000FF"/>
                </a:solidFill>
                <a:latin typeface=".VnTime" pitchFamily="34" charset="0"/>
              </a:rPr>
              <a:t>    </a:t>
            </a:r>
            <a:r>
              <a:rPr lang="en-US" sz="3000" b="1"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Đến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cậu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khóc</a:t>
            </a:r>
            <a:r>
              <a:rPr lang="en-US" sz="3000" b="1" dirty="0">
                <a:latin typeface="Times New Roman" panose="02020603050405020304" pitchFamily="18" charset="0"/>
                <a:cs typeface="Times New Roman" panose="02020603050405020304" pitchFamily="18" charset="0"/>
              </a:rPr>
              <a:t> om </a:t>
            </a:r>
            <a:r>
              <a:rPr lang="en-US" sz="3000" b="1" dirty="0" err="1">
                <a:latin typeface="Times New Roman" panose="02020603050405020304" pitchFamily="18" charset="0"/>
                <a:cs typeface="Times New Roman" panose="02020603050405020304" pitchFamily="18" charset="0"/>
              </a:rPr>
              <a:t>sòm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gọi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hỏi</a:t>
            </a:r>
            <a:r>
              <a:rPr lang="en-US" sz="3000" b="1" dirty="0">
                <a:latin typeface="Times New Roman" panose="02020603050405020304" pitchFamily="18" charset="0"/>
                <a:cs typeface="Times New Roman" panose="02020603050405020304" pitchFamily="18" charset="0"/>
              </a:rPr>
              <a:t>: </a:t>
            </a:r>
          </a:p>
          <a:p>
            <a:pPr marL="457200" indent="-457200" fontAlgn="base">
              <a:spcBef>
                <a:spcPts val="600"/>
              </a:spcBef>
              <a:spcAft>
                <a:spcPct val="0"/>
              </a:spcAft>
              <a:buFontTx/>
              <a:buChar char="-"/>
            </a:pPr>
            <a:r>
              <a:rPr lang="en-US" sz="3000" b="1" dirty="0" err="1">
                <a:latin typeface="Times New Roman" panose="02020603050405020304" pitchFamily="18" charset="0"/>
                <a:cs typeface="Times New Roman" panose="02020603050405020304" pitchFamily="18" charset="0"/>
              </a:rPr>
              <a:t>Cậu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bé</a:t>
            </a:r>
            <a:r>
              <a:rPr lang="en-US" sz="3000" b="1" dirty="0">
                <a:latin typeface="Times New Roman" panose="02020603050405020304" pitchFamily="18" charset="0"/>
                <a:cs typeface="Times New Roman" panose="02020603050405020304" pitchFamily="18" charset="0"/>
              </a:rPr>
              <a:t> kia, </a:t>
            </a:r>
            <a:r>
              <a:rPr lang="en-US" sz="3000" b="1" dirty="0" err="1">
                <a:latin typeface="Times New Roman" panose="02020603050405020304" pitchFamily="18" charset="0"/>
                <a:cs typeface="Times New Roman" panose="02020603050405020304" pitchFamily="18" charset="0"/>
              </a:rPr>
              <a:t>sao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dám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ầm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ĩ</a:t>
            </a:r>
            <a:r>
              <a:rPr lang="en-US" sz="3000" b="1" dirty="0">
                <a:latin typeface="Times New Roman" panose="02020603050405020304" pitchFamily="18" charset="0"/>
                <a:cs typeface="Times New Roman" panose="02020603050405020304" pitchFamily="18" charset="0"/>
              </a:rPr>
              <a:t>?</a:t>
            </a:r>
          </a:p>
          <a:p>
            <a:pPr marL="457200" indent="-457200" fontAlgn="base">
              <a:spcBef>
                <a:spcPts val="600"/>
              </a:spcBef>
              <a:spcAft>
                <a:spcPct val="0"/>
              </a:spcAft>
              <a:buFontTx/>
              <a:buChar char="-"/>
            </a:pPr>
            <a:r>
              <a:rPr lang="en-US" sz="3000" b="1" dirty="0" err="1">
                <a:latin typeface="Times New Roman" panose="02020603050405020304" pitchFamily="18" charset="0"/>
                <a:cs typeface="Times New Roman" panose="02020603050405020304" pitchFamily="18" charset="0"/>
              </a:rPr>
              <a:t>Muôn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 </a:t>
            </a:r>
            <a:r>
              <a:rPr lang="en-US" sz="3000" b="1" dirty="0" err="1">
                <a:latin typeface="Times New Roman" panose="02020603050405020304" pitchFamily="18" charset="0"/>
                <a:cs typeface="Times New Roman" panose="02020603050405020304" pitchFamily="18" charset="0"/>
              </a:rPr>
              <a:t>cậu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đáp</a:t>
            </a:r>
            <a:r>
              <a:rPr lang="en-US" sz="3000" b="1" dirty="0">
                <a:latin typeface="Times New Roman" panose="02020603050405020304" pitchFamily="18" charset="0"/>
                <a:cs typeface="Times New Roman" panose="02020603050405020304" pitchFamily="18" charset="0"/>
              </a:rPr>
              <a:t> – </a:t>
            </a:r>
            <a:r>
              <a:rPr lang="en-US" sz="3000" b="1" dirty="0" err="1">
                <a:latin typeface="Times New Roman" panose="02020603050405020304" pitchFamily="18" charset="0"/>
                <a:cs typeface="Times New Roman" panose="02020603050405020304" pitchFamily="18" charset="0"/>
              </a:rPr>
              <a:t>bố</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mới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bắt</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xin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sữa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không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xin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liền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đuổi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 </a:t>
            </a:r>
          </a:p>
          <a:p>
            <a:pPr marL="457200" indent="-457200" fontAlgn="base">
              <a:spcBef>
                <a:spcPts val="600"/>
              </a:spcBef>
              <a:spcAft>
                <a:spcPct val="0"/>
              </a:spcAft>
              <a:buFontTx/>
              <a:buChar char="-"/>
            </a:pP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quát</a:t>
            </a:r>
            <a:r>
              <a:rPr lang="en-US" sz="3000" b="1" dirty="0">
                <a:latin typeface="Times New Roman" panose="02020603050405020304" pitchFamily="18" charset="0"/>
                <a:cs typeface="Times New Roman" panose="02020603050405020304" pitchFamily="18" charset="0"/>
              </a:rPr>
              <a:t>: </a:t>
            </a:r>
          </a:p>
          <a:p>
            <a:pPr marL="457200" indent="-457200" fontAlgn="base">
              <a:spcBef>
                <a:spcPts val="600"/>
              </a:spcBef>
              <a:spcAft>
                <a:spcPct val="0"/>
              </a:spcAft>
              <a:buFontTx/>
              <a:buChar char="-"/>
            </a:pPr>
            <a:r>
              <a:rPr lang="en-US" sz="3000" b="1" dirty="0" err="1">
                <a:latin typeface="Times New Roman" panose="02020603050405020304" pitchFamily="18" charset="0"/>
                <a:cs typeface="Times New Roman" panose="02020603050405020304" pitchFamily="18" charset="0"/>
              </a:rPr>
              <a:t>Thằng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dám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đùa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trẫm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thì</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a:t>
            </a:r>
          </a:p>
          <a:p>
            <a:pPr fontAlgn="base">
              <a:spcBef>
                <a:spcPts val="600"/>
              </a:spcBef>
              <a:spcAft>
                <a:spcPct val="0"/>
              </a:spcAft>
            </a:pPr>
            <a:r>
              <a:rPr lang="en-US" sz="3000" b="1" dirty="0" err="1">
                <a:latin typeface="Times New Roman" panose="02020603050405020304" pitchFamily="18" charset="0"/>
                <a:cs typeface="Times New Roman" panose="02020603050405020304" pitchFamily="18" charset="0"/>
              </a:rPr>
              <a:t>Cậu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bèn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đáp</a:t>
            </a:r>
            <a:r>
              <a:rPr lang="en-US" sz="3000" b="1" dirty="0">
                <a:latin typeface="Times New Roman" panose="02020603050405020304" pitchFamily="18" charset="0"/>
                <a:cs typeface="Times New Roman" panose="02020603050405020304" pitchFamily="18" charset="0"/>
              </a:rPr>
              <a:t>:</a:t>
            </a:r>
          </a:p>
          <a:p>
            <a:pPr marL="457200" indent="-457200" fontAlgn="base">
              <a:spcBef>
                <a:spcPts val="600"/>
              </a:spcBef>
              <a:spcAft>
                <a:spcPct val="0"/>
              </a:spcAft>
              <a:buFontTx/>
              <a:buChar char="-"/>
            </a:pPr>
            <a:r>
              <a:rPr lang="en-US" sz="3000" b="1" dirty="0" err="1">
                <a:latin typeface="Times New Roman" panose="02020603050405020304" pitchFamily="18" charset="0"/>
                <a:cs typeface="Times New Roman" panose="02020603050405020304" pitchFamily="18" charset="0"/>
              </a:rPr>
              <a:t>Muôn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lại</a:t>
            </a:r>
            <a:r>
              <a:rPr lang="en-US" sz="3000" b="1" dirty="0">
                <a:latin typeface="Times New Roman" panose="02020603050405020304" pitchFamily="18" charset="0"/>
                <a:cs typeface="Times New Roman" panose="02020603050405020304" pitchFamily="18" charset="0"/>
              </a:rPr>
              <a:t> ra </a:t>
            </a:r>
            <a:r>
              <a:rPr lang="en-US" sz="3000" b="1" dirty="0" err="1">
                <a:latin typeface="Times New Roman" panose="02020603050405020304" pitchFamily="18" charset="0"/>
                <a:cs typeface="Times New Roman" panose="02020603050405020304" pitchFamily="18" charset="0"/>
              </a:rPr>
              <a:t>lệnh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làng</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phải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nộp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trống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biết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trứng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ạ</a:t>
            </a:r>
            <a:r>
              <a:rPr lang="en-US" sz="3000" b="1" dirty="0">
                <a:latin typeface="Times New Roman" panose="02020603050405020304" pitchFamily="18" charset="0"/>
                <a:cs typeface="Times New Roman" panose="02020603050405020304" pitchFamily="18" charset="0"/>
              </a:rPr>
              <a:t>?</a:t>
            </a:r>
          </a:p>
          <a:p>
            <a:pPr fontAlgn="base">
              <a:spcBef>
                <a:spcPts val="600"/>
              </a:spcBef>
              <a:spcAft>
                <a:spcPct val="0"/>
              </a:spcAft>
            </a:pP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thầm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khen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cậu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nhưng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vẫn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muốn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tài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cậu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nữa</a:t>
            </a:r>
            <a:r>
              <a:rPr lang="en-US" sz="3000" b="1" dirty="0">
                <a:latin typeface="Times New Roman" panose="02020603050405020304" pitchFamily="18" charset="0"/>
                <a:cs typeface="Times New Roman" panose="02020603050405020304" pitchFamily="18" charset="0"/>
              </a:rPr>
              <a:t>.</a:t>
            </a:r>
          </a:p>
          <a:p>
            <a:pPr marL="457200" indent="-457200" fontAlgn="base">
              <a:spcBef>
                <a:spcPct val="50000"/>
              </a:spcBef>
              <a:spcAft>
                <a:spcPct val="0"/>
              </a:spcAft>
              <a:buFontTx/>
              <a:buChar char="-"/>
            </a:pPr>
            <a:endParaRPr lang="en-US" b="1" dirty="0"/>
          </a:p>
        </p:txBody>
      </p:sp>
      <p:cxnSp>
        <p:nvCxnSpPr>
          <p:cNvPr id="3" name="Straight Connector 2">
            <a:extLst>
              <a:ext uri="{FF2B5EF4-FFF2-40B4-BE49-F238E27FC236}">
                <a16:creationId xmlns:a16="http://schemas.microsoft.com/office/drawing/2014/main" id="{6ED5A8C3-B2DA-5B4B-BA22-600DFED3C992}"/>
              </a:ext>
            </a:extLst>
          </p:cNvPr>
          <p:cNvCxnSpPr/>
          <p:nvPr/>
        </p:nvCxnSpPr>
        <p:spPr bwMode="auto">
          <a:xfrm>
            <a:off x="3623240" y="3615446"/>
            <a:ext cx="524256"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42BB1478-2B13-E340-8C75-BA20F3E2411C}"/>
              </a:ext>
            </a:extLst>
          </p:cNvPr>
          <p:cNvCxnSpPr>
            <a:cxnSpLocks/>
          </p:cNvCxnSpPr>
          <p:nvPr/>
        </p:nvCxnSpPr>
        <p:spPr bwMode="auto">
          <a:xfrm>
            <a:off x="6449006" y="3606603"/>
            <a:ext cx="901112"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9A68FB8E-AD95-4C45-A76C-989285FAB448}"/>
              </a:ext>
            </a:extLst>
          </p:cNvPr>
          <p:cNvCxnSpPr>
            <a:cxnSpLocks/>
          </p:cNvCxnSpPr>
          <p:nvPr/>
        </p:nvCxnSpPr>
        <p:spPr bwMode="auto">
          <a:xfrm>
            <a:off x="6651565" y="5143337"/>
            <a:ext cx="1064596"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6005D5DF-E1FA-F74B-BFA7-73560C9535B6}"/>
              </a:ext>
            </a:extLst>
          </p:cNvPr>
          <p:cNvCxnSpPr>
            <a:cxnSpLocks/>
          </p:cNvCxnSpPr>
          <p:nvPr/>
        </p:nvCxnSpPr>
        <p:spPr bwMode="auto">
          <a:xfrm>
            <a:off x="8065986" y="2098108"/>
            <a:ext cx="755621"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61B4191D-E60F-EE43-9F32-23D8F9D0F8A6}"/>
              </a:ext>
            </a:extLst>
          </p:cNvPr>
          <p:cNvCxnSpPr>
            <a:cxnSpLocks/>
          </p:cNvCxnSpPr>
          <p:nvPr/>
        </p:nvCxnSpPr>
        <p:spPr bwMode="auto">
          <a:xfrm>
            <a:off x="7696635" y="537377"/>
            <a:ext cx="1281537"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7CB0104E-AC93-AF4C-BD8B-B1B106613043}"/>
              </a:ext>
            </a:extLst>
          </p:cNvPr>
          <p:cNvCxnSpPr>
            <a:cxnSpLocks/>
          </p:cNvCxnSpPr>
          <p:nvPr/>
        </p:nvCxnSpPr>
        <p:spPr bwMode="auto">
          <a:xfrm>
            <a:off x="1097617" y="5610190"/>
            <a:ext cx="1281537"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21067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60418"/>
                                        </p:tgtEl>
                                      </p:cBhvr>
                                    </p:animEffect>
                                    <p:set>
                                      <p:cBhvr>
                                        <p:cTn id="13" dur="1" fill="hold">
                                          <p:stCondLst>
                                            <p:cond delay="499"/>
                                          </p:stCondLst>
                                        </p:cTn>
                                        <p:tgtEl>
                                          <p:spTgt spid="6041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0419"/>
                                        </p:tgtEl>
                                        <p:attrNameLst>
                                          <p:attrName>style.visibility</p:attrName>
                                        </p:attrNameLst>
                                      </p:cBhvr>
                                      <p:to>
                                        <p:strVal val="visible"/>
                                      </p:to>
                                    </p:set>
                                    <p:anim calcmode="lin" valueType="num">
                                      <p:cBhvr>
                                        <p:cTn id="18" dur="500" fill="hold"/>
                                        <p:tgtEl>
                                          <p:spTgt spid="60419"/>
                                        </p:tgtEl>
                                        <p:attrNameLst>
                                          <p:attrName>ppt_w</p:attrName>
                                        </p:attrNameLst>
                                      </p:cBhvr>
                                      <p:tavLst>
                                        <p:tav tm="0">
                                          <p:val>
                                            <p:fltVal val="0"/>
                                          </p:val>
                                        </p:tav>
                                        <p:tav tm="100000">
                                          <p:val>
                                            <p:strVal val="#ppt_w"/>
                                          </p:val>
                                        </p:tav>
                                      </p:tavLst>
                                    </p:anim>
                                    <p:anim calcmode="lin" valueType="num">
                                      <p:cBhvr>
                                        <p:cTn id="19" dur="500" fill="hold"/>
                                        <p:tgtEl>
                                          <p:spTgt spid="60419"/>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18" grpId="1"/>
      <p:bldP spid="604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203200" y="0"/>
            <a:ext cx="11785600" cy="144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14377" eaLnBrk="1" hangingPunct="1">
              <a:lnSpc>
                <a:spcPct val="150000"/>
              </a:lnSpc>
            </a:pPr>
            <a:r>
              <a:rPr lang="en-US" sz="5867" dirty="0">
                <a:solidFill>
                  <a:srgbClr val="FF0000"/>
                </a:solidFill>
                <a:latin typeface=".VnTime"/>
                <a:cs typeface="Times New Roman" pitchFamily="18" charset="0"/>
              </a:rPr>
              <a:t>TÌM HIỂU BÀI</a:t>
            </a:r>
          </a:p>
        </p:txBody>
      </p:sp>
      <p:sp>
        <p:nvSpPr>
          <p:cNvPr id="3" name="TextBox 6">
            <a:extLst>
              <a:ext uri="{FF2B5EF4-FFF2-40B4-BE49-F238E27FC236}">
                <a16:creationId xmlns:a16="http://schemas.microsoft.com/office/drawing/2014/main" id="{C0508FB7-C6C7-41A3-B743-5AE75B5CC2F2}"/>
              </a:ext>
            </a:extLst>
          </p:cNvPr>
          <p:cNvSpPr txBox="1">
            <a:spLocks noChangeArrowheads="1"/>
          </p:cNvSpPr>
          <p:nvPr/>
        </p:nvSpPr>
        <p:spPr bwMode="auto">
          <a:xfrm>
            <a:off x="203200" y="1576513"/>
            <a:ext cx="11785600" cy="170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1276319">
              <a:lnSpc>
                <a:spcPct val="114000"/>
              </a:lnSpc>
              <a:defRPr/>
            </a:pPr>
            <a:r>
              <a:rPr lang="en-US" sz="4800" dirty="0" err="1">
                <a:solidFill>
                  <a:srgbClr val="0033CC"/>
                </a:solidFill>
                <a:latin typeface=".VnTime"/>
                <a:cs typeface="Times New Roman" panose="02020603050405020304" pitchFamily="18" charset="0"/>
              </a:rPr>
              <a:t>Câu</a:t>
            </a:r>
            <a:r>
              <a:rPr lang="en-US" sz="4800" dirty="0">
                <a:solidFill>
                  <a:srgbClr val="0033CC"/>
                </a:solidFill>
                <a:latin typeface=".VnTime"/>
                <a:cs typeface="Times New Roman" panose="02020603050405020304" pitchFamily="18" charset="0"/>
              </a:rPr>
              <a:t> 1: </a:t>
            </a:r>
            <a:r>
              <a:rPr lang="en-US" sz="4800" b="0" dirty="0">
                <a:solidFill>
                  <a:srgbClr val="0033CC"/>
                </a:solidFill>
                <a:latin typeface=".VnTime"/>
                <a:cs typeface="Times New Roman" panose="02020603050405020304" pitchFamily="18" charset="0"/>
              </a:rPr>
              <a:t>Nhà vua đã nghĩ ra kế gì để tìm người tài ?</a:t>
            </a:r>
          </a:p>
        </p:txBody>
      </p:sp>
      <p:sp>
        <p:nvSpPr>
          <p:cNvPr id="4" name="Rectangle 3">
            <a:extLst>
              <a:ext uri="{FF2B5EF4-FFF2-40B4-BE49-F238E27FC236}">
                <a16:creationId xmlns:a16="http://schemas.microsoft.com/office/drawing/2014/main" id="{FE37635E-CE5D-44EB-9CE1-FCF381A91361}"/>
              </a:ext>
            </a:extLst>
          </p:cNvPr>
          <p:cNvSpPr/>
          <p:nvPr/>
        </p:nvSpPr>
        <p:spPr>
          <a:xfrm>
            <a:off x="145638" y="3317590"/>
            <a:ext cx="11900724" cy="1706108"/>
          </a:xfrm>
          <a:prstGeom prst="rect">
            <a:avLst/>
          </a:prstGeom>
        </p:spPr>
        <p:txBody>
          <a:bodyPr wrap="square">
            <a:spAutoFit/>
          </a:bodyPr>
          <a:lstStyle/>
          <a:p>
            <a:pPr algn="just" defTabSz="914377">
              <a:lnSpc>
                <a:spcPct val="114000"/>
              </a:lnSpc>
            </a:pPr>
            <a:r>
              <a:rPr lang="en-US" altLang="en-US" sz="4800" b="1" dirty="0" err="1">
                <a:solidFill>
                  <a:prstClr val="black"/>
                </a:solidFill>
                <a:latin typeface=".VnTime"/>
                <a:cs typeface="Times New Roman" panose="02020603050405020304" pitchFamily="18" charset="0"/>
              </a:rPr>
              <a:t>Trả</a:t>
            </a:r>
            <a:r>
              <a:rPr lang="en-US" altLang="en-US" sz="4800" b="1" dirty="0">
                <a:solidFill>
                  <a:prstClr val="black"/>
                </a:solidFill>
                <a:latin typeface=".VnTime"/>
                <a:cs typeface="Times New Roman" panose="02020603050405020304" pitchFamily="18" charset="0"/>
              </a:rPr>
              <a:t> </a:t>
            </a:r>
            <a:r>
              <a:rPr lang="en-US" altLang="en-US" sz="4800" b="1" dirty="0" err="1">
                <a:solidFill>
                  <a:prstClr val="black"/>
                </a:solidFill>
                <a:latin typeface=".VnTime"/>
                <a:cs typeface="Times New Roman" panose="02020603050405020304" pitchFamily="18" charset="0"/>
              </a:rPr>
              <a:t>lời</a:t>
            </a:r>
            <a:r>
              <a:rPr lang="en-US" altLang="en-US" sz="4800" b="1" dirty="0">
                <a:solidFill>
                  <a:prstClr val="black"/>
                </a:solidFill>
                <a:latin typeface=".VnTime"/>
                <a:cs typeface="Times New Roman" panose="02020603050405020304" pitchFamily="18" charset="0"/>
              </a:rPr>
              <a:t>: </a:t>
            </a:r>
            <a:r>
              <a:rPr lang="en-US" altLang="en-US" sz="4800" dirty="0">
                <a:solidFill>
                  <a:prstClr val="black"/>
                </a:solidFill>
                <a:latin typeface=".VnTime"/>
                <a:cs typeface="Times New Roman" panose="02020603050405020304" pitchFamily="18" charset="0"/>
              </a:rPr>
              <a:t>Nhà vua lệnh cho mỗi vùng phải nộp một con gà trống biết đẻ trứng.</a:t>
            </a:r>
          </a:p>
        </p:txBody>
      </p:sp>
    </p:spTree>
    <p:extLst>
      <p:ext uri="{BB962C8B-B14F-4D97-AF65-F5344CB8AC3E}">
        <p14:creationId xmlns:p14="http://schemas.microsoft.com/office/powerpoint/2010/main" val="950906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0932C554-3F67-4F42-B372-EB781478ACAE}"/>
              </a:ext>
            </a:extLst>
          </p:cNvPr>
          <p:cNvSpPr txBox="1">
            <a:spLocks noChangeArrowheads="1"/>
          </p:cNvSpPr>
          <p:nvPr/>
        </p:nvSpPr>
        <p:spPr bwMode="auto">
          <a:xfrm>
            <a:off x="203200" y="1043067"/>
            <a:ext cx="1178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1276319">
              <a:defRPr/>
            </a:pPr>
            <a:r>
              <a:rPr lang="en-US" sz="4800" dirty="0" err="1">
                <a:solidFill>
                  <a:srgbClr val="0033CC"/>
                </a:solidFill>
                <a:latin typeface=".VnTime"/>
                <a:cs typeface="Times New Roman" panose="02020603050405020304" pitchFamily="18" charset="0"/>
              </a:rPr>
              <a:t>Câu</a:t>
            </a:r>
            <a:r>
              <a:rPr lang="en-US" sz="4800" dirty="0">
                <a:solidFill>
                  <a:srgbClr val="0033CC"/>
                </a:solidFill>
                <a:latin typeface=".VnTime"/>
                <a:cs typeface="Times New Roman" panose="02020603050405020304" pitchFamily="18" charset="0"/>
              </a:rPr>
              <a:t> 2: </a:t>
            </a:r>
            <a:r>
              <a:rPr lang="en-US" sz="4800" b="0" dirty="0">
                <a:solidFill>
                  <a:srgbClr val="0033CC"/>
                </a:solidFill>
                <a:latin typeface=".VnTime"/>
                <a:cs typeface="Times New Roman" panose="02020603050405020304" pitchFamily="18" charset="0"/>
              </a:rPr>
              <a:t>Vì sao dân làng lo sợ khi nghe lệnh của nhà vua ?</a:t>
            </a:r>
          </a:p>
        </p:txBody>
      </p:sp>
      <p:sp>
        <p:nvSpPr>
          <p:cNvPr id="4" name="Rectangle 3">
            <a:extLst>
              <a:ext uri="{FF2B5EF4-FFF2-40B4-BE49-F238E27FC236}">
                <a16:creationId xmlns:a16="http://schemas.microsoft.com/office/drawing/2014/main" id="{2F0793A5-3359-4224-8481-5E401E4410D5}"/>
              </a:ext>
            </a:extLst>
          </p:cNvPr>
          <p:cNvSpPr/>
          <p:nvPr/>
        </p:nvSpPr>
        <p:spPr>
          <a:xfrm>
            <a:off x="145638" y="3317589"/>
            <a:ext cx="11900724" cy="864019"/>
          </a:xfrm>
          <a:prstGeom prst="rect">
            <a:avLst/>
          </a:prstGeom>
        </p:spPr>
        <p:txBody>
          <a:bodyPr wrap="square">
            <a:spAutoFit/>
          </a:bodyPr>
          <a:lstStyle/>
          <a:p>
            <a:pPr algn="just" defTabSz="914377">
              <a:lnSpc>
                <a:spcPct val="114000"/>
              </a:lnSpc>
            </a:pPr>
            <a:r>
              <a:rPr lang="en-US" altLang="en-US" sz="4800" b="1" dirty="0" err="1">
                <a:solidFill>
                  <a:prstClr val="black"/>
                </a:solidFill>
                <a:latin typeface=".VnTime"/>
                <a:cs typeface="Times New Roman" panose="02020603050405020304" pitchFamily="18" charset="0"/>
              </a:rPr>
              <a:t>Trả</a:t>
            </a:r>
            <a:r>
              <a:rPr lang="en-US" altLang="en-US" sz="4800" b="1" dirty="0">
                <a:solidFill>
                  <a:prstClr val="black"/>
                </a:solidFill>
                <a:latin typeface=".VnTime"/>
                <a:cs typeface="Times New Roman" panose="02020603050405020304" pitchFamily="18" charset="0"/>
              </a:rPr>
              <a:t> </a:t>
            </a:r>
            <a:r>
              <a:rPr lang="en-US" altLang="en-US" sz="4800" b="1" dirty="0" err="1">
                <a:solidFill>
                  <a:prstClr val="black"/>
                </a:solidFill>
                <a:latin typeface=".VnTime"/>
                <a:cs typeface="Times New Roman" panose="02020603050405020304" pitchFamily="18" charset="0"/>
              </a:rPr>
              <a:t>lời</a:t>
            </a:r>
            <a:r>
              <a:rPr lang="en-US" altLang="en-US" sz="4800" b="1"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Vì</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gà</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trống</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không</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biết</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đẻ</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trứng</a:t>
            </a:r>
            <a:r>
              <a:rPr lang="en-US" altLang="en-US" sz="4800" dirty="0">
                <a:solidFill>
                  <a:prstClr val="black"/>
                </a:solidFill>
                <a:latin typeface=".VnTime"/>
                <a:cs typeface="Times New Roman" panose="02020603050405020304" pitchFamily="18" charset="0"/>
              </a:rPr>
              <a:t>.</a:t>
            </a:r>
          </a:p>
        </p:txBody>
      </p:sp>
    </p:spTree>
    <p:extLst>
      <p:ext uri="{BB962C8B-B14F-4D97-AF65-F5344CB8AC3E}">
        <p14:creationId xmlns:p14="http://schemas.microsoft.com/office/powerpoint/2010/main" val="2199059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F2B95-FADB-43F3-ACCB-2F9078098737}"/>
              </a:ext>
            </a:extLst>
          </p:cNvPr>
          <p:cNvSpPr txBox="1">
            <a:spLocks noChangeArrowheads="1"/>
          </p:cNvSpPr>
          <p:nvPr/>
        </p:nvSpPr>
        <p:spPr bwMode="auto">
          <a:xfrm>
            <a:off x="291276" y="457524"/>
            <a:ext cx="11785600"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1276319">
              <a:defRPr/>
            </a:pPr>
            <a:r>
              <a:rPr lang="en-US" sz="4267" dirty="0" err="1">
                <a:solidFill>
                  <a:srgbClr val="0033CC"/>
                </a:solidFill>
                <a:latin typeface=".VnTime"/>
                <a:cs typeface="Times New Roman" panose="02020603050405020304" pitchFamily="18" charset="0"/>
              </a:rPr>
              <a:t>Câu</a:t>
            </a:r>
            <a:r>
              <a:rPr lang="en-US" sz="4267" dirty="0">
                <a:solidFill>
                  <a:srgbClr val="0033CC"/>
                </a:solidFill>
                <a:latin typeface=".VnTime"/>
                <a:cs typeface="Times New Roman" panose="02020603050405020304" pitchFamily="18" charset="0"/>
              </a:rPr>
              <a:t> 3: </a:t>
            </a:r>
            <a:r>
              <a:rPr lang="en-US" sz="4267" b="0" dirty="0" err="1">
                <a:solidFill>
                  <a:srgbClr val="0033CC"/>
                </a:solidFill>
                <a:latin typeface=".VnTime"/>
                <a:cs typeface="Times New Roman" panose="02020603050405020304" pitchFamily="18" charset="0"/>
              </a:rPr>
              <a:t>Cậu</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bé</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đã</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làm</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cách</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nào</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để</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vua</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thấy</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lệnh</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của</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nhà</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vua</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là</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vô</a:t>
            </a:r>
            <a:r>
              <a:rPr lang="en-US" sz="4267" b="0" dirty="0">
                <a:solidFill>
                  <a:srgbClr val="0033CC"/>
                </a:solidFill>
                <a:latin typeface=".VnTime"/>
                <a:cs typeface="Times New Roman" panose="02020603050405020304" pitchFamily="18" charset="0"/>
              </a:rPr>
              <a:t> </a:t>
            </a:r>
            <a:r>
              <a:rPr lang="en-US" sz="4267" b="0" dirty="0" err="1">
                <a:solidFill>
                  <a:srgbClr val="0033CC"/>
                </a:solidFill>
                <a:latin typeface=".VnTime"/>
                <a:cs typeface="Times New Roman" panose="02020603050405020304" pitchFamily="18" charset="0"/>
              </a:rPr>
              <a:t>lí</a:t>
            </a:r>
            <a:r>
              <a:rPr lang="en-US" sz="4267" b="0" dirty="0">
                <a:solidFill>
                  <a:srgbClr val="0033CC"/>
                </a:solidFill>
                <a:latin typeface=".VnTime"/>
                <a:cs typeface="Times New Roman" panose="02020603050405020304" pitchFamily="18" charset="0"/>
              </a:rPr>
              <a:t> ?</a:t>
            </a:r>
          </a:p>
        </p:txBody>
      </p:sp>
      <p:sp>
        <p:nvSpPr>
          <p:cNvPr id="7" name="Rectangle 6">
            <a:extLst>
              <a:ext uri="{FF2B5EF4-FFF2-40B4-BE49-F238E27FC236}">
                <a16:creationId xmlns:a16="http://schemas.microsoft.com/office/drawing/2014/main" id="{D924EA9E-748A-483A-A3BC-1D09479CD766}"/>
              </a:ext>
            </a:extLst>
          </p:cNvPr>
          <p:cNvSpPr/>
          <p:nvPr/>
        </p:nvSpPr>
        <p:spPr>
          <a:xfrm>
            <a:off x="291276" y="2636041"/>
            <a:ext cx="11900724" cy="2338141"/>
          </a:xfrm>
          <a:prstGeom prst="rect">
            <a:avLst/>
          </a:prstGeom>
        </p:spPr>
        <p:txBody>
          <a:bodyPr wrap="square">
            <a:spAutoFit/>
          </a:bodyPr>
          <a:lstStyle/>
          <a:p>
            <a:pPr algn="just" defTabSz="914377">
              <a:lnSpc>
                <a:spcPct val="114000"/>
              </a:lnSpc>
            </a:pPr>
            <a:r>
              <a:rPr lang="en-US" altLang="en-US" sz="4267" b="1" dirty="0" err="1">
                <a:solidFill>
                  <a:prstClr val="black"/>
                </a:solidFill>
                <a:latin typeface=".VnTime"/>
                <a:cs typeface="Times New Roman" panose="02020603050405020304" pitchFamily="18" charset="0"/>
              </a:rPr>
              <a:t>Trả</a:t>
            </a:r>
            <a:r>
              <a:rPr lang="en-US" altLang="en-US" sz="4267" b="1" dirty="0">
                <a:solidFill>
                  <a:prstClr val="black"/>
                </a:solidFill>
                <a:latin typeface=".VnTime"/>
                <a:cs typeface="Times New Roman" panose="02020603050405020304" pitchFamily="18" charset="0"/>
              </a:rPr>
              <a:t> </a:t>
            </a:r>
            <a:r>
              <a:rPr lang="en-US" altLang="en-US" sz="4267" b="1" dirty="0" err="1">
                <a:solidFill>
                  <a:prstClr val="black"/>
                </a:solidFill>
                <a:latin typeface=".VnTime"/>
                <a:cs typeface="Times New Roman" panose="02020603050405020304" pitchFamily="18" charset="0"/>
              </a:rPr>
              <a:t>lời</a:t>
            </a:r>
            <a:r>
              <a:rPr lang="en-US" altLang="en-US" sz="4267" b="1"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Cậu</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nói</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một</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câu</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khiến</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vua</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cho</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là</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điều</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vô</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lí</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Bố</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mới</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đẻ</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em</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bé</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từ</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đó</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làm</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cho</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nhà</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vua</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phải</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thừa</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nhận</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lệnh</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của</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vua</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cũng</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vô</a:t>
            </a:r>
            <a:r>
              <a:rPr lang="en-US" altLang="en-US" sz="4267" dirty="0">
                <a:solidFill>
                  <a:prstClr val="black"/>
                </a:solidFill>
                <a:latin typeface=".VnTime"/>
                <a:cs typeface="Times New Roman" panose="02020603050405020304" pitchFamily="18" charset="0"/>
              </a:rPr>
              <a:t> </a:t>
            </a:r>
            <a:r>
              <a:rPr lang="en-US" altLang="en-US" sz="4267" dirty="0" err="1">
                <a:solidFill>
                  <a:prstClr val="black"/>
                </a:solidFill>
                <a:latin typeface=".VnTime"/>
                <a:cs typeface="Times New Roman" panose="02020603050405020304" pitchFamily="18" charset="0"/>
              </a:rPr>
              <a:t>lí</a:t>
            </a:r>
            <a:r>
              <a:rPr lang="en-US" altLang="en-US" sz="4267" dirty="0">
                <a:solidFill>
                  <a:prstClr val="black"/>
                </a:solidFill>
                <a:latin typeface=".VnTime"/>
                <a:cs typeface="Times New Roman" panose="02020603050405020304" pitchFamily="18" charset="0"/>
              </a:rPr>
              <a:t>.</a:t>
            </a:r>
          </a:p>
        </p:txBody>
      </p:sp>
    </p:spTree>
    <p:extLst>
      <p:ext uri="{BB962C8B-B14F-4D97-AF65-F5344CB8AC3E}">
        <p14:creationId xmlns:p14="http://schemas.microsoft.com/office/powerpoint/2010/main" val="28731071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2380488" y="547552"/>
            <a:ext cx="7431024" cy="1045903"/>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Những</a:t>
            </a:r>
            <a:r>
              <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điều</a:t>
            </a:r>
            <a:r>
              <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cần</a:t>
            </a:r>
            <a:r>
              <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lưu</a:t>
            </a:r>
            <a:r>
              <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ý</a:t>
            </a:r>
          </a:p>
        </p:txBody>
      </p:sp>
      <p:sp>
        <p:nvSpPr>
          <p:cNvPr id="7" name="TextBox 6"/>
          <p:cNvSpPr txBox="1"/>
          <p:nvPr/>
        </p:nvSpPr>
        <p:spPr>
          <a:xfrm>
            <a:off x="1587141" y="1442159"/>
            <a:ext cx="23952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Chuẩn</a:t>
            </a: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5538" r="15717"/>
          <a:stretch/>
        </p:blipFill>
        <p:spPr>
          <a:xfrm>
            <a:off x="5137266" y="860313"/>
            <a:ext cx="1667994" cy="2426383"/>
          </a:xfrm>
          <a:prstGeom prst="rect">
            <a:avLst/>
          </a:prstGeom>
        </p:spPr>
      </p:pic>
      <p:pic>
        <p:nvPicPr>
          <p:cNvPr id="2" name="Video nội quy lớp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3289256"/>
            <a:ext cx="12192000" cy="3557967"/>
          </a:xfrm>
          <a:prstGeom prst="rect">
            <a:avLst/>
          </a:prstGeom>
        </p:spPr>
      </p:pic>
      <p:sp>
        <p:nvSpPr>
          <p:cNvPr id="3" name="TextBox 2">
            <a:extLst>
              <a:ext uri="{FF2B5EF4-FFF2-40B4-BE49-F238E27FC236}">
                <a16:creationId xmlns:a16="http://schemas.microsoft.com/office/drawing/2014/main" id="{4EA55FDC-9E49-C047-A8AE-288C2EA8DC6F}"/>
              </a:ext>
            </a:extLst>
          </p:cNvPr>
          <p:cNvSpPr txBox="1"/>
          <p:nvPr/>
        </p:nvSpPr>
        <p:spPr>
          <a:xfrm>
            <a:off x="415636" y="465512"/>
            <a:ext cx="465513" cy="448555"/>
          </a:xfrm>
          <a:prstGeom prst="rect">
            <a:avLst/>
          </a:prstGeom>
          <a:noFill/>
        </p:spPr>
        <p:txBody>
          <a:bodyPr wrap="square" rtlCol="0">
            <a:spAutoFit/>
          </a:bodyPr>
          <a:lstStyle/>
          <a:p>
            <a:endParaRPr lang="en-VN" dirty="0"/>
          </a:p>
        </p:txBody>
      </p:sp>
      <p:pic>
        <p:nvPicPr>
          <p:cNvPr id="10" name="Picture 9">
            <a:extLst>
              <a:ext uri="{FF2B5EF4-FFF2-40B4-BE49-F238E27FC236}">
                <a16:creationId xmlns:a16="http://schemas.microsoft.com/office/drawing/2014/main" id="{3CC617E9-418A-7B42-8B02-56A031AA15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3091"/>
            <a:ext cx="1587141" cy="1474445"/>
          </a:xfrm>
          <a:prstGeom prst="rect">
            <a:avLst/>
          </a:prstGeom>
        </p:spPr>
      </p:pic>
    </p:spTree>
    <p:extLst>
      <p:ext uri="{BB962C8B-B14F-4D97-AF65-F5344CB8AC3E}">
        <p14:creationId xmlns:p14="http://schemas.microsoft.com/office/powerpoint/2010/main" val="425282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4EA9E-748A-483A-A3BC-1D09479CD766}"/>
              </a:ext>
            </a:extLst>
          </p:cNvPr>
          <p:cNvSpPr/>
          <p:nvPr/>
        </p:nvSpPr>
        <p:spPr>
          <a:xfrm>
            <a:off x="145638" y="3381967"/>
            <a:ext cx="11900724" cy="2618602"/>
          </a:xfrm>
          <a:prstGeom prst="rect">
            <a:avLst/>
          </a:prstGeom>
        </p:spPr>
        <p:txBody>
          <a:bodyPr wrap="square">
            <a:spAutoFit/>
          </a:bodyPr>
          <a:lstStyle/>
          <a:p>
            <a:pPr algn="just" defTabSz="914377">
              <a:lnSpc>
                <a:spcPct val="114000"/>
              </a:lnSpc>
            </a:pPr>
            <a:r>
              <a:rPr lang="en-US" altLang="en-US" sz="4800" b="1" dirty="0" err="1">
                <a:solidFill>
                  <a:prstClr val="black"/>
                </a:solidFill>
                <a:latin typeface=".VnTime"/>
                <a:cs typeface="Times New Roman" panose="02020603050405020304" pitchFamily="18" charset="0"/>
              </a:rPr>
              <a:t>Trả</a:t>
            </a:r>
            <a:r>
              <a:rPr lang="en-US" altLang="en-US" sz="4800" b="1" dirty="0">
                <a:solidFill>
                  <a:prstClr val="black"/>
                </a:solidFill>
                <a:latin typeface=".VnTime"/>
                <a:cs typeface="Times New Roman" panose="02020603050405020304" pitchFamily="18" charset="0"/>
              </a:rPr>
              <a:t> </a:t>
            </a:r>
            <a:r>
              <a:rPr lang="en-US" altLang="en-US" sz="4800" b="1" dirty="0" err="1">
                <a:solidFill>
                  <a:prstClr val="black"/>
                </a:solidFill>
                <a:latin typeface=".VnTime"/>
                <a:cs typeface="Times New Roman" panose="02020603050405020304" pitchFamily="18" charset="0"/>
              </a:rPr>
              <a:t>lời</a:t>
            </a:r>
            <a:r>
              <a:rPr lang="en-US" altLang="en-US" sz="4800" b="1" dirty="0">
                <a:solidFill>
                  <a:prstClr val="black"/>
                </a:solidFill>
                <a:latin typeface=".VnTime"/>
                <a:cs typeface="Times New Roman" panose="02020603050405020304" pitchFamily="18" charset="0"/>
              </a:rPr>
              <a:t>: </a:t>
            </a:r>
            <a:r>
              <a:rPr lang="en-US" sz="4800" dirty="0" err="1">
                <a:solidFill>
                  <a:prstClr val="black"/>
                </a:solidFill>
                <a:latin typeface=".VnTime"/>
                <a:cs typeface="Times New Roman" panose="02020603050405020304" pitchFamily="18" charset="0"/>
              </a:rPr>
              <a:t>Cậu</a:t>
            </a:r>
            <a:r>
              <a:rPr lang="en-US" sz="4800" dirty="0">
                <a:solidFill>
                  <a:prstClr val="black"/>
                </a:solidFill>
                <a:latin typeface=".VnTime"/>
                <a:cs typeface="Times New Roman" panose="02020603050405020304" pitchFamily="18" charset="0"/>
              </a:rPr>
              <a:t> </a:t>
            </a:r>
            <a:r>
              <a:rPr lang="en-US" sz="4800" dirty="0" err="1">
                <a:solidFill>
                  <a:prstClr val="black"/>
                </a:solidFill>
                <a:latin typeface=".VnTime"/>
                <a:cs typeface="Times New Roman" panose="02020603050405020304" pitchFamily="18" charset="0"/>
              </a:rPr>
              <a:t>bé</a:t>
            </a:r>
            <a:r>
              <a:rPr 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yêu</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cầu</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sứ</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giả</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về</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tâu</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với</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đức</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vua</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rèn</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cho</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chiếc</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kim</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khâu</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thành</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một</a:t>
            </a:r>
            <a:r>
              <a:rPr lang="en-US" altLang="en-US" sz="4800" dirty="0">
                <a:solidFill>
                  <a:prstClr val="black"/>
                </a:solidFill>
                <a:latin typeface=".VnTime"/>
                <a:cs typeface="Times New Roman" panose="02020603050405020304" pitchFamily="18" charset="0"/>
              </a:rPr>
              <a:t> con </a:t>
            </a:r>
            <a:r>
              <a:rPr lang="en-US" altLang="en-US" sz="4800" dirty="0" err="1">
                <a:solidFill>
                  <a:prstClr val="black"/>
                </a:solidFill>
                <a:latin typeface=".VnTime"/>
                <a:cs typeface="Times New Roman" panose="02020603050405020304" pitchFamily="18" charset="0"/>
              </a:rPr>
              <a:t>dao</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thật</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sắc</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để</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xẻ</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thịt</a:t>
            </a:r>
            <a:r>
              <a:rPr lang="en-US" altLang="en-US" sz="4800" dirty="0">
                <a:solidFill>
                  <a:prstClr val="black"/>
                </a:solidFill>
                <a:latin typeface=".VnTime"/>
                <a:cs typeface="Times New Roman" panose="02020603050405020304" pitchFamily="18" charset="0"/>
              </a:rPr>
              <a:t> </a:t>
            </a:r>
            <a:r>
              <a:rPr lang="en-US" altLang="en-US" sz="4800" dirty="0" err="1">
                <a:solidFill>
                  <a:prstClr val="black"/>
                </a:solidFill>
                <a:latin typeface=".VnTime"/>
                <a:cs typeface="Times New Roman" panose="02020603050405020304" pitchFamily="18" charset="0"/>
              </a:rPr>
              <a:t>chim</a:t>
            </a:r>
            <a:r>
              <a:rPr lang="en-US" altLang="en-US" sz="4800" dirty="0">
                <a:solidFill>
                  <a:prstClr val="black"/>
                </a:solidFill>
                <a:latin typeface=".VnTime"/>
                <a:cs typeface="Times New Roman" panose="02020603050405020304" pitchFamily="18" charset="0"/>
              </a:rPr>
              <a:t>.</a:t>
            </a:r>
          </a:p>
        </p:txBody>
      </p:sp>
      <p:sp>
        <p:nvSpPr>
          <p:cNvPr id="8" name="TextBox 7">
            <a:extLst>
              <a:ext uri="{FF2B5EF4-FFF2-40B4-BE49-F238E27FC236}">
                <a16:creationId xmlns:a16="http://schemas.microsoft.com/office/drawing/2014/main" id="{F66FE51B-A83C-4B72-A4A9-825358660737}"/>
              </a:ext>
            </a:extLst>
          </p:cNvPr>
          <p:cNvSpPr txBox="1"/>
          <p:nvPr/>
        </p:nvSpPr>
        <p:spPr>
          <a:xfrm>
            <a:off x="203200" y="965523"/>
            <a:ext cx="11785600" cy="2308324"/>
          </a:xfrm>
          <a:prstGeom prst="rect">
            <a:avLst/>
          </a:prstGeom>
          <a:noFill/>
        </p:spPr>
        <p:txBody>
          <a:bodyPr wrap="square">
            <a:spAutoFit/>
          </a:bodyPr>
          <a:lstStyle/>
          <a:p>
            <a:pPr algn="just" defTabSz="1276319">
              <a:defRPr/>
            </a:pPr>
            <a:r>
              <a:rPr lang="en-US" sz="4800" b="1" dirty="0" err="1">
                <a:solidFill>
                  <a:srgbClr val="0033CC"/>
                </a:solidFill>
                <a:latin typeface=".VnTime"/>
                <a:cs typeface="Times New Roman" panose="02020603050405020304" pitchFamily="18" charset="0"/>
              </a:rPr>
              <a:t>Câu</a:t>
            </a:r>
            <a:r>
              <a:rPr lang="en-US" sz="4800" b="1" dirty="0">
                <a:solidFill>
                  <a:srgbClr val="0033CC"/>
                </a:solidFill>
                <a:latin typeface=".VnTime"/>
                <a:cs typeface="Times New Roman" panose="02020603050405020304" pitchFamily="18" charset="0"/>
              </a:rPr>
              <a:t> 4: </a:t>
            </a:r>
            <a:r>
              <a:rPr lang="en-US" sz="4800" dirty="0" err="1">
                <a:solidFill>
                  <a:srgbClr val="0033CC"/>
                </a:solidFill>
                <a:latin typeface=".VnTime"/>
                <a:cs typeface="Times New Roman" panose="02020603050405020304" pitchFamily="18" charset="0"/>
              </a:rPr>
              <a:t>Trong</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cuộc</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thử</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tài</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lần</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sau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cậu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bé</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yêu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cầu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điều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gì</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Vì</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sao</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cậu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bé</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lại</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yêu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cầu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như</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vậy</a:t>
            </a:r>
            <a:r>
              <a:rPr lang="en-US" sz="4800" dirty="0">
                <a:solidFill>
                  <a:srgbClr val="0033CC"/>
                </a:solidFill>
                <a:latin typeface=".VnTime"/>
                <a:cs typeface="Times New Roman" panose="02020603050405020304" pitchFamily="18" charset="0"/>
              </a:rPr>
              <a:t>?</a:t>
            </a:r>
          </a:p>
        </p:txBody>
      </p:sp>
    </p:spTree>
    <p:extLst>
      <p:ext uri="{BB962C8B-B14F-4D97-AF65-F5344CB8AC3E}">
        <p14:creationId xmlns:p14="http://schemas.microsoft.com/office/powerpoint/2010/main" val="29093145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4EA9E-748A-483A-A3BC-1D09479CD766}"/>
              </a:ext>
            </a:extLst>
          </p:cNvPr>
          <p:cNvSpPr/>
          <p:nvPr/>
        </p:nvSpPr>
        <p:spPr>
          <a:xfrm>
            <a:off x="203201" y="2612383"/>
            <a:ext cx="11900724" cy="1706108"/>
          </a:xfrm>
          <a:prstGeom prst="rect">
            <a:avLst/>
          </a:prstGeom>
        </p:spPr>
        <p:txBody>
          <a:bodyPr wrap="square">
            <a:spAutoFit/>
          </a:bodyPr>
          <a:lstStyle/>
          <a:p>
            <a:pPr algn="just" defTabSz="914377">
              <a:lnSpc>
                <a:spcPct val="114000"/>
              </a:lnSpc>
            </a:pPr>
            <a:r>
              <a:rPr lang="en-US" altLang="en-US" sz="4800" b="1" dirty="0" err="1">
                <a:solidFill>
                  <a:prstClr val="black"/>
                </a:solidFill>
                <a:latin typeface=".VnTime"/>
                <a:cs typeface="Times New Roman" panose="02020603050405020304" pitchFamily="18" charset="0"/>
              </a:rPr>
              <a:t>Trả</a:t>
            </a:r>
            <a:r>
              <a:rPr lang="en-US" altLang="en-US" sz="4800" b="1" dirty="0">
                <a:solidFill>
                  <a:prstClr val="black"/>
                </a:solidFill>
                <a:latin typeface=".VnTime"/>
                <a:cs typeface="Times New Roman" panose="02020603050405020304" pitchFamily="18" charset="0"/>
              </a:rPr>
              <a:t> </a:t>
            </a:r>
            <a:r>
              <a:rPr lang="en-US" altLang="en-US" sz="4800" b="1" dirty="0" err="1">
                <a:solidFill>
                  <a:prstClr val="black"/>
                </a:solidFill>
                <a:latin typeface=".VnTime"/>
                <a:cs typeface="Times New Roman" panose="02020603050405020304" pitchFamily="18" charset="0"/>
              </a:rPr>
              <a:t>lời</a:t>
            </a:r>
            <a:r>
              <a:rPr lang="en-US" altLang="en-US" sz="4800" b="1" dirty="0">
                <a:solidFill>
                  <a:prstClr val="black"/>
                </a:solidFill>
                <a:latin typeface=".VnTime"/>
                <a:cs typeface="Times New Roman" panose="02020603050405020304" pitchFamily="18" charset="0"/>
              </a:rPr>
              <a:t>: </a:t>
            </a:r>
            <a:r>
              <a:rPr lang="nl-NL" sz="4800" dirty="0">
                <a:solidFill>
                  <a:prstClr val="black"/>
                </a:solidFill>
                <a:latin typeface=".VnTime"/>
                <a:cs typeface="Times New Roman" panose="02020603050405020304" pitchFamily="18" charset="0"/>
              </a:rPr>
              <a:t>Ca ngợi sự thông minh và tài trí của cậu bé.</a:t>
            </a:r>
            <a:endParaRPr lang="en-US" sz="15866" dirty="0">
              <a:solidFill>
                <a:prstClr val="black"/>
              </a:solidFill>
              <a:latin typeface=".VnTime"/>
              <a:cs typeface="Times New Roman" panose="02020603050405020304" pitchFamily="18" charset="0"/>
            </a:endParaRPr>
          </a:p>
        </p:txBody>
      </p:sp>
      <p:sp>
        <p:nvSpPr>
          <p:cNvPr id="8" name="TextBox 7">
            <a:extLst>
              <a:ext uri="{FF2B5EF4-FFF2-40B4-BE49-F238E27FC236}">
                <a16:creationId xmlns:a16="http://schemas.microsoft.com/office/drawing/2014/main" id="{F66FE51B-A83C-4B72-A4A9-825358660737}"/>
              </a:ext>
            </a:extLst>
          </p:cNvPr>
          <p:cNvSpPr txBox="1"/>
          <p:nvPr/>
        </p:nvSpPr>
        <p:spPr>
          <a:xfrm>
            <a:off x="203200" y="1315147"/>
            <a:ext cx="11785600" cy="830997"/>
          </a:xfrm>
          <a:prstGeom prst="rect">
            <a:avLst/>
          </a:prstGeom>
          <a:noFill/>
        </p:spPr>
        <p:txBody>
          <a:bodyPr wrap="square">
            <a:spAutoFit/>
          </a:bodyPr>
          <a:lstStyle/>
          <a:p>
            <a:pPr algn="just" defTabSz="1276319">
              <a:defRPr/>
            </a:pPr>
            <a:r>
              <a:rPr lang="en-US" sz="4800" b="1" dirty="0" err="1">
                <a:solidFill>
                  <a:srgbClr val="0033CC"/>
                </a:solidFill>
                <a:latin typeface=".VnTime"/>
                <a:cs typeface="Times New Roman" panose="02020603050405020304" pitchFamily="18" charset="0"/>
              </a:rPr>
              <a:t>Câu</a:t>
            </a:r>
            <a:r>
              <a:rPr lang="en-US" sz="4800" b="1" dirty="0">
                <a:solidFill>
                  <a:srgbClr val="0033CC"/>
                </a:solidFill>
                <a:latin typeface=".VnTime"/>
                <a:cs typeface="Times New Roman" panose="02020603050405020304" pitchFamily="18" charset="0"/>
              </a:rPr>
              <a:t> 5: </a:t>
            </a:r>
            <a:r>
              <a:rPr lang="en-US" sz="4800" dirty="0" err="1">
                <a:solidFill>
                  <a:srgbClr val="0033CC"/>
                </a:solidFill>
                <a:latin typeface=".VnTime"/>
                <a:cs typeface="Times New Roman" panose="02020603050405020304" pitchFamily="18" charset="0"/>
              </a:rPr>
              <a:t>Câu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chuyện</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này</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nói</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lên</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điều</a:t>
            </a:r>
            <a:r>
              <a:rPr lang="en-US" sz="4800" dirty="0">
                <a:solidFill>
                  <a:srgbClr val="0033CC"/>
                </a:solidFill>
                <a:latin typeface=".VnTime"/>
                <a:cs typeface="Times New Roman" panose="02020603050405020304" pitchFamily="18" charset="0"/>
              </a:rPr>
              <a:t> </a:t>
            </a:r>
            <a:r>
              <a:rPr lang="en-US" sz="4800" dirty="0" err="1">
                <a:solidFill>
                  <a:srgbClr val="0033CC"/>
                </a:solidFill>
                <a:latin typeface=".VnTime"/>
                <a:cs typeface="Times New Roman" panose="02020603050405020304" pitchFamily="18" charset="0"/>
              </a:rPr>
              <a:t>gì</a:t>
            </a:r>
            <a:r>
              <a:rPr lang="en-US" sz="4800" dirty="0">
                <a:solidFill>
                  <a:srgbClr val="0033CC"/>
                </a:solidFill>
                <a:latin typeface=".VnTime"/>
                <a:cs typeface="Times New Roman" panose="02020603050405020304" pitchFamily="18" charset="0"/>
              </a:rPr>
              <a:t> ?</a:t>
            </a:r>
            <a:endParaRPr lang="en-US" sz="6400" dirty="0">
              <a:solidFill>
                <a:srgbClr val="0033CC"/>
              </a:solidFill>
              <a:latin typeface=".VnTime"/>
              <a:cs typeface="Times New Roman" panose="02020603050405020304" pitchFamily="18" charset="0"/>
            </a:endParaRPr>
          </a:p>
        </p:txBody>
      </p:sp>
    </p:spTree>
    <p:extLst>
      <p:ext uri="{BB962C8B-B14F-4D97-AF65-F5344CB8AC3E}">
        <p14:creationId xmlns:p14="http://schemas.microsoft.com/office/powerpoint/2010/main" val="29654942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0A08539-8EE2-45C5-ADD2-609B10BD7B33}"/>
              </a:ext>
            </a:extLst>
          </p:cNvPr>
          <p:cNvPicPr>
            <a:picLocks noChangeAspect="1"/>
          </p:cNvPicPr>
          <p:nvPr/>
        </p:nvPicPr>
        <p:blipFill>
          <a:blip r:embed="rId4"/>
          <a:stretch>
            <a:fillRect/>
          </a:stretch>
        </p:blipFill>
        <p:spPr>
          <a:xfrm>
            <a:off x="182189" y="0"/>
            <a:ext cx="12094318" cy="3592968"/>
          </a:xfrm>
          <a:prstGeom prst="rect">
            <a:avLst/>
          </a:prstGeom>
          <a:solidFill>
            <a:schemeClr val="bg1"/>
          </a:solidFill>
        </p:spPr>
      </p:pic>
      <p:pic>
        <p:nvPicPr>
          <p:cNvPr id="2" name="图片 1">
            <a:extLst>
              <a:ext uri="{FF2B5EF4-FFF2-40B4-BE49-F238E27FC236}">
                <a16:creationId xmlns:a16="http://schemas.microsoft.com/office/drawing/2014/main" id="{9095A68D-41CE-47FE-A8C4-C8399928A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058" y="2170443"/>
            <a:ext cx="5279439" cy="4475092"/>
          </a:xfrm>
          <a:prstGeom prst="rect">
            <a:avLst/>
          </a:prstGeom>
        </p:spPr>
      </p:pic>
      <p:pic>
        <p:nvPicPr>
          <p:cNvPr id="4" name="图片 3">
            <a:extLst>
              <a:ext uri="{FF2B5EF4-FFF2-40B4-BE49-F238E27FC236}">
                <a16:creationId xmlns:a16="http://schemas.microsoft.com/office/drawing/2014/main" id="{38A61766-9DC6-48EF-81BC-5FDEC781BCF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8125" b="98802" l="3727" r="100000"/>
                    </a14:imgEffect>
                  </a14:imgLayer>
                </a14:imgProps>
              </a:ext>
              <a:ext uri="{28A0092B-C50C-407E-A947-70E740481C1C}">
                <a14:useLocalDpi xmlns:a14="http://schemas.microsoft.com/office/drawing/2010/main" val="0"/>
              </a:ext>
            </a:extLst>
          </a:blip>
          <a:srcRect t="58519"/>
          <a:stretch/>
        </p:blipFill>
        <p:spPr>
          <a:xfrm>
            <a:off x="0" y="3972175"/>
            <a:ext cx="6229348" cy="2844799"/>
          </a:xfrm>
          <a:prstGeom prst="rect">
            <a:avLst/>
          </a:prstGeom>
        </p:spPr>
      </p:pic>
      <p:pic>
        <p:nvPicPr>
          <p:cNvPr id="11" name="背景音乐01 (1)">
            <a:hlinkClick r:id="" action="ppaction://media"/>
            <a:extLst>
              <a:ext uri="{FF2B5EF4-FFF2-40B4-BE49-F238E27FC236}">
                <a16:creationId xmlns:a16="http://schemas.microsoft.com/office/drawing/2014/main" id="{B7362A2B-DCAF-404A-81AC-9B1455C00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682" y="6894968"/>
            <a:ext cx="609600" cy="609600"/>
          </a:xfrm>
          <a:prstGeom prst="rect">
            <a:avLst/>
          </a:prstGeom>
        </p:spPr>
      </p:pic>
      <p:sp>
        <p:nvSpPr>
          <p:cNvPr id="12" name="Rectangle 11"/>
          <p:cNvSpPr/>
          <p:nvPr/>
        </p:nvSpPr>
        <p:spPr>
          <a:xfrm>
            <a:off x="1021430" y="761403"/>
            <a:ext cx="10149140" cy="175432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5400" b="1" dirty="0" err="1">
                <a:solidFill>
                  <a:prstClr val="black"/>
                </a:solidFill>
                <a:latin typeface=".VnTime"/>
                <a:cs typeface="Times New Roman" pitchFamily="18" charset="0"/>
              </a:rPr>
              <a:t>Nội</a:t>
            </a:r>
            <a:r>
              <a:rPr lang="en-US" sz="5400" b="1" dirty="0">
                <a:solidFill>
                  <a:prstClr val="black"/>
                </a:solidFill>
                <a:latin typeface=".VnTime"/>
                <a:cs typeface="Times New Roman" pitchFamily="18" charset="0"/>
              </a:rPr>
              <a:t> dung: Ca </a:t>
            </a:r>
            <a:r>
              <a:rPr lang="en-US" sz="5400" b="1" dirty="0" err="1">
                <a:solidFill>
                  <a:prstClr val="black"/>
                </a:solidFill>
                <a:latin typeface=".VnTime"/>
                <a:cs typeface="Times New Roman" pitchFamily="18" charset="0"/>
              </a:rPr>
              <a:t>ngợi</a:t>
            </a:r>
            <a:r>
              <a:rPr lang="en-US" sz="5400" b="1" dirty="0">
                <a:solidFill>
                  <a:prstClr val="black"/>
                </a:solidFill>
                <a:latin typeface=".VnTime"/>
                <a:cs typeface="Times New Roman" pitchFamily="18" charset="0"/>
              </a:rPr>
              <a:t> </a:t>
            </a:r>
            <a:r>
              <a:rPr lang="en-US" sz="5400" b="1" dirty="0" err="1">
                <a:solidFill>
                  <a:prstClr val="black"/>
                </a:solidFill>
                <a:latin typeface=".VnTime"/>
                <a:cs typeface="Times New Roman" pitchFamily="18" charset="0"/>
              </a:rPr>
              <a:t>sư</a:t>
            </a:r>
            <a:r>
              <a:rPr lang="en-US" sz="5400" b="1" dirty="0">
                <a:solidFill>
                  <a:prstClr val="black"/>
                </a:solidFill>
                <a:latin typeface=".VnTime"/>
                <a:cs typeface="Times New Roman" pitchFamily="18" charset="0"/>
              </a:rPr>
              <a:t>̣ </a:t>
            </a:r>
            <a:r>
              <a:rPr lang="en-US" sz="5400" b="1" dirty="0" err="1">
                <a:solidFill>
                  <a:prstClr val="black"/>
                </a:solidFill>
                <a:latin typeface=".VnTime"/>
                <a:cs typeface="Times New Roman" pitchFamily="18" charset="0"/>
              </a:rPr>
              <a:t>thông</a:t>
            </a:r>
            <a:r>
              <a:rPr lang="en-US" sz="5400" b="1" dirty="0">
                <a:solidFill>
                  <a:prstClr val="black"/>
                </a:solidFill>
                <a:latin typeface=".VnTime"/>
                <a:cs typeface="Times New Roman" pitchFamily="18" charset="0"/>
              </a:rPr>
              <a:t> minh, </a:t>
            </a:r>
            <a:r>
              <a:rPr lang="en-US" sz="5400" b="1" dirty="0" err="1">
                <a:solidFill>
                  <a:prstClr val="black"/>
                </a:solidFill>
                <a:latin typeface=".VnTime"/>
                <a:cs typeface="Times New Roman" pitchFamily="18" charset="0"/>
              </a:rPr>
              <a:t>tài</a:t>
            </a:r>
            <a:r>
              <a:rPr lang="en-US" sz="5400" b="1" dirty="0">
                <a:solidFill>
                  <a:prstClr val="black"/>
                </a:solidFill>
                <a:latin typeface=".VnTime"/>
                <a:cs typeface="Times New Roman" pitchFamily="18" charset="0"/>
              </a:rPr>
              <a:t> trí </a:t>
            </a:r>
            <a:r>
              <a:rPr lang="en-US" sz="5400" b="1" dirty="0" err="1">
                <a:solidFill>
                  <a:prstClr val="black"/>
                </a:solidFill>
                <a:latin typeface=".VnTime"/>
                <a:cs typeface="Times New Roman" pitchFamily="18" charset="0"/>
              </a:rPr>
              <a:t>của</a:t>
            </a:r>
            <a:r>
              <a:rPr lang="en-US" sz="5400" b="1" dirty="0">
                <a:solidFill>
                  <a:prstClr val="black"/>
                </a:solidFill>
                <a:latin typeface=".VnTime"/>
                <a:cs typeface="Times New Roman" pitchFamily="18" charset="0"/>
              </a:rPr>
              <a:t> </a:t>
            </a:r>
            <a:r>
              <a:rPr lang="en-US" sz="5400" b="1" dirty="0" err="1">
                <a:solidFill>
                  <a:prstClr val="black"/>
                </a:solidFill>
                <a:latin typeface=".VnTime"/>
                <a:cs typeface="Times New Roman" pitchFamily="18" charset="0"/>
              </a:rPr>
              <a:t>một</a:t>
            </a:r>
            <a:r>
              <a:rPr lang="en-US" sz="5400" b="1" dirty="0">
                <a:solidFill>
                  <a:prstClr val="black"/>
                </a:solidFill>
                <a:latin typeface=".VnTime"/>
                <a:cs typeface="Times New Roman" pitchFamily="18" charset="0"/>
              </a:rPr>
              <a:t> </a:t>
            </a:r>
            <a:r>
              <a:rPr lang="en-US" sz="5400" b="1" dirty="0" err="1">
                <a:solidFill>
                  <a:prstClr val="black"/>
                </a:solidFill>
                <a:latin typeface=".VnTime"/>
                <a:cs typeface="Times New Roman" pitchFamily="18" charset="0"/>
              </a:rPr>
              <a:t>cậu</a:t>
            </a:r>
            <a:r>
              <a:rPr lang="en-US" sz="5400" b="1" dirty="0">
                <a:solidFill>
                  <a:prstClr val="black"/>
                </a:solidFill>
                <a:latin typeface=".VnTime"/>
                <a:cs typeface="Times New Roman" pitchFamily="18" charset="0"/>
              </a:rPr>
              <a:t> bé.</a:t>
            </a:r>
          </a:p>
        </p:txBody>
      </p:sp>
    </p:spTree>
    <p:extLst>
      <p:ext uri="{BB962C8B-B14F-4D97-AF65-F5344CB8AC3E}">
        <p14:creationId xmlns:p14="http://schemas.microsoft.com/office/powerpoint/2010/main" val="3132338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dissolv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11"/>
                </p:tgtEl>
              </p:cMediaNode>
            </p:audio>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3341717" y="54815"/>
            <a:ext cx="5569528" cy="1446550"/>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vi-VN" sz="4400" b="1" dirty="0">
                <a:solidFill>
                  <a:srgbClr val="0070C0"/>
                </a:solidFill>
                <a:latin typeface="+mj-lt"/>
                <a:ea typeface="Verdana" pitchFamily="34" charset="0"/>
                <a:cs typeface="Arial" charset="0"/>
              </a:rPr>
              <a:t>LUYỆN ĐỌC LẠI </a:t>
            </a:r>
          </a:p>
          <a:p>
            <a:pPr algn="ctr" fontAlgn="base">
              <a:spcBef>
                <a:spcPct val="0"/>
              </a:spcBef>
              <a:spcAft>
                <a:spcPct val="0"/>
              </a:spcAft>
            </a:pPr>
            <a:r>
              <a:rPr lang="vi-VN" sz="4400" b="1" dirty="0">
                <a:solidFill>
                  <a:prstClr val="black"/>
                </a:solidFill>
                <a:latin typeface="+mj-lt"/>
                <a:ea typeface="Verdana" pitchFamily="34" charset="0"/>
                <a:cs typeface="Arial" charset="0"/>
              </a:rPr>
              <a:t>(đoạn 2)</a:t>
            </a:r>
            <a:endParaRPr lang="en-US" sz="4400" b="1" dirty="0">
              <a:solidFill>
                <a:prstClr val="black"/>
              </a:solidFill>
              <a:latin typeface="+mj-lt"/>
              <a:ea typeface="Verdana" pitchFamily="34" charset="0"/>
              <a:cs typeface="Arial" charset="0"/>
            </a:endParaRPr>
          </a:p>
        </p:txBody>
      </p:sp>
      <p:pic>
        <p:nvPicPr>
          <p:cNvPr id="6" name="Picture 2" descr="C:\Users\NEC 01\Documents\hình nền pp\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021" y="1850500"/>
            <a:ext cx="4831224" cy="472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8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EC 01\Documents\hình nền pp\hinh-1-tvl3-dd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231" y="1295400"/>
            <a:ext cx="9165771"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152413"/>
            <a:ext cx="11172454" cy="1138773"/>
          </a:xfrm>
          <a:prstGeom prst="rect">
            <a:avLst/>
          </a:prstGeom>
        </p:spPr>
        <p:txBody>
          <a:bodyPr wrap="square">
            <a:spAutoFit/>
          </a:bodyPr>
          <a:lstStyle/>
          <a:p>
            <a:r>
              <a:rPr lang="en-US" sz="3600" dirty="0">
                <a:solidFill>
                  <a:prstClr val="black"/>
                </a:solidFill>
                <a:latin typeface=".VnTime"/>
                <a:cs typeface="Times New Roman" pitchFamily="18" charset="0"/>
              </a:rPr>
              <a:t>				</a:t>
            </a:r>
            <a:r>
              <a:rPr lang="en-US" sz="4400" dirty="0" err="1">
                <a:solidFill>
                  <a:srgbClr val="FF0000"/>
                </a:solidFill>
                <a:latin typeface=".VnTime"/>
                <a:cs typeface="Times New Roman" pitchFamily="18" charset="0"/>
              </a:rPr>
              <a:t>Kê</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chuyện</a:t>
            </a:r>
            <a:endParaRPr lang="en-US" sz="4400" dirty="0">
              <a:solidFill>
                <a:srgbClr val="FF0000"/>
              </a:solidFill>
              <a:latin typeface=".VnTime"/>
              <a:cs typeface="Times New Roman" pitchFamily="18" charset="0"/>
            </a:endParaRPr>
          </a:p>
          <a:p>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Dựa</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vào</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tranh</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kê</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lại</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từng</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đoạn</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câu</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chuyện</a:t>
            </a:r>
            <a:r>
              <a:rPr lang="en-US" sz="2400" dirty="0">
                <a:solidFill>
                  <a:prstClr val="black"/>
                </a:solidFill>
                <a:latin typeface=".VnTime"/>
                <a:cs typeface="Times New Roman" pitchFamily="18" charset="0"/>
              </a:rPr>
              <a:t> </a:t>
            </a:r>
            <a:r>
              <a:rPr lang="en-US" sz="2400" dirty="0" err="1">
                <a:solidFill>
                  <a:prstClr val="black"/>
                </a:solidFill>
                <a:latin typeface=".VnTime"/>
                <a:cs typeface="Times New Roman" pitchFamily="18" charset="0"/>
              </a:rPr>
              <a:t>Cậu</a:t>
            </a:r>
            <a:r>
              <a:rPr lang="en-US" sz="2400" dirty="0">
                <a:solidFill>
                  <a:prstClr val="black"/>
                </a:solidFill>
                <a:latin typeface=".VnTime"/>
                <a:cs typeface="Times New Roman" pitchFamily="18" charset="0"/>
              </a:rPr>
              <a:t> bé </a:t>
            </a:r>
            <a:r>
              <a:rPr lang="en-US" sz="2400" dirty="0" err="1">
                <a:solidFill>
                  <a:prstClr val="black"/>
                </a:solidFill>
                <a:latin typeface=".VnTime"/>
                <a:cs typeface="Times New Roman" pitchFamily="18" charset="0"/>
              </a:rPr>
              <a:t>thông</a:t>
            </a:r>
            <a:r>
              <a:rPr lang="en-US" sz="2400" dirty="0">
                <a:solidFill>
                  <a:prstClr val="black"/>
                </a:solidFill>
                <a:latin typeface=".VnTime"/>
                <a:cs typeface="Times New Roman" pitchFamily="18" charset="0"/>
              </a:rPr>
              <a:t> minh</a:t>
            </a:r>
          </a:p>
        </p:txBody>
      </p:sp>
    </p:spTree>
    <p:extLst>
      <p:ext uri="{BB962C8B-B14F-4D97-AF65-F5344CB8AC3E}">
        <p14:creationId xmlns:p14="http://schemas.microsoft.com/office/powerpoint/2010/main" val="1283063567"/>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EC 01\Documents\hình nền p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533399"/>
            <a:ext cx="6099234" cy="5698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33596" y="533400"/>
            <a:ext cx="3254829" cy="57912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Tx/>
              <a:buChar char="-"/>
            </a:pPr>
            <a:r>
              <a:rPr lang="en-US" sz="3200" dirty="0" err="1">
                <a:solidFill>
                  <a:prstClr val="black"/>
                </a:solidFill>
                <a:latin typeface=".VnTime"/>
                <a:cs typeface="Times New Roman" pitchFamily="18" charset="0"/>
              </a:rPr>
              <a:t>Quân</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lính</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đang</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làm</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gi</a:t>
            </a:r>
            <a:r>
              <a:rPr lang="en-US" sz="3200" dirty="0">
                <a:solidFill>
                  <a:prstClr val="black"/>
                </a:solidFill>
                <a:latin typeface=".VnTime"/>
                <a:cs typeface="Times New Roman" pitchFamily="18" charset="0"/>
              </a:rPr>
              <a:t>̀?</a:t>
            </a:r>
          </a:p>
          <a:p>
            <a:pPr marL="457200" indent="-457200">
              <a:buFontTx/>
              <a:buChar char="-"/>
            </a:pPr>
            <a:r>
              <a:rPr lang="en-US" sz="3200" dirty="0" err="1">
                <a:solidFill>
                  <a:prstClr val="black"/>
                </a:solidFill>
                <a:latin typeface=".VnTime"/>
                <a:cs typeface="Times New Roman" pitchFamily="18" charset="0"/>
              </a:rPr>
              <a:t>Lệnh</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của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Đức</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vua</a:t>
            </a:r>
            <a:r>
              <a:rPr lang="en-US" sz="3200" dirty="0">
                <a:solidFill>
                  <a:prstClr val="black"/>
                </a:solidFill>
                <a:latin typeface=".VnTime"/>
                <a:cs typeface="Times New Roman" pitchFamily="18" charset="0"/>
              </a:rPr>
              <a:t> là </a:t>
            </a:r>
            <a:r>
              <a:rPr lang="en-US" sz="3200" dirty="0" err="1">
                <a:solidFill>
                  <a:prstClr val="black"/>
                </a:solidFill>
                <a:latin typeface=".VnTime"/>
                <a:cs typeface="Times New Roman" pitchFamily="18" charset="0"/>
              </a:rPr>
              <a:t>gi</a:t>
            </a:r>
            <a:r>
              <a:rPr lang="en-US" sz="3200" dirty="0">
                <a:solidFill>
                  <a:prstClr val="black"/>
                </a:solidFill>
                <a:latin typeface=".VnTime"/>
                <a:cs typeface="Times New Roman" pitchFamily="18" charset="0"/>
              </a:rPr>
              <a:t>̀?</a:t>
            </a:r>
          </a:p>
          <a:p>
            <a:pPr marL="457200" indent="-457200">
              <a:buFontTx/>
              <a:buChar char="-"/>
            </a:pPr>
            <a:r>
              <a:rPr lang="en-US" sz="3200" dirty="0" err="1">
                <a:solidFill>
                  <a:prstClr val="black"/>
                </a:solidFill>
                <a:latin typeface=".VnTime"/>
                <a:cs typeface="Times New Roman" pitchFamily="18" charset="0"/>
              </a:rPr>
              <a:t>Khi</a:t>
            </a:r>
            <a:r>
              <a:rPr lang="en-US" sz="3200" dirty="0">
                <a:solidFill>
                  <a:prstClr val="black"/>
                </a:solidFill>
                <a:latin typeface=".VnTime"/>
                <a:cs typeface="Times New Roman" pitchFamily="18" charset="0"/>
              </a:rPr>
              <a:t> có </a:t>
            </a:r>
            <a:r>
              <a:rPr lang="en-US" sz="3200" dirty="0" err="1">
                <a:solidFill>
                  <a:prstClr val="black"/>
                </a:solidFill>
                <a:latin typeface=".VnTime"/>
                <a:cs typeface="Times New Roman" pitchFamily="18" charset="0"/>
              </a:rPr>
              <a:t>lệnh</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của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Vua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dân</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làng</a:t>
            </a:r>
            <a:r>
              <a:rPr lang="en-US" sz="3200" dirty="0">
                <a:solidFill>
                  <a:prstClr val="black"/>
                </a:solidFill>
                <a:latin typeface=".VnTime"/>
                <a:cs typeface="Times New Roman" pitchFamily="18" charset="0"/>
              </a:rPr>
              <a:t> có </a:t>
            </a:r>
            <a:r>
              <a:rPr lang="en-US" sz="3200" dirty="0" err="1">
                <a:solidFill>
                  <a:prstClr val="black"/>
                </a:solidFill>
                <a:latin typeface=".VnTime"/>
                <a:cs typeface="Times New Roman" pitchFamily="18" charset="0"/>
              </a:rPr>
              <a:t>thái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đô</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ra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sao</a:t>
            </a:r>
            <a:r>
              <a:rPr lang="en-US" sz="3200" dirty="0">
                <a:solidFill>
                  <a:prstClr val="black"/>
                </a:solidFill>
                <a:latin typeface=".VnTime"/>
                <a:cs typeface="Times New Roman" pitchFamily="18" charset="0"/>
              </a:rPr>
              <a:t>?</a:t>
            </a:r>
          </a:p>
          <a:p>
            <a:pPr marL="457200" indent="-457200">
              <a:buFontTx/>
              <a:buChar char="-"/>
            </a:pPr>
            <a:r>
              <a:rPr lang="en-US" sz="3200" dirty="0" err="1">
                <a:solidFill>
                  <a:prstClr val="black"/>
                </a:solidFill>
                <a:latin typeface=".VnTime"/>
                <a:cs typeface="Times New Roman" pitchFamily="18" charset="0"/>
              </a:rPr>
              <a:t>Khi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dân</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làng</a:t>
            </a:r>
            <a:r>
              <a:rPr lang="en-US" sz="3200" dirty="0">
                <a:solidFill>
                  <a:prstClr val="black"/>
                </a:solidFill>
                <a:latin typeface=".VnTime"/>
                <a:cs typeface="Times New Roman" pitchFamily="18" charset="0"/>
              </a:rPr>
              <a:t> lo </a:t>
            </a:r>
            <a:r>
              <a:rPr lang="en-US" sz="3200" dirty="0" err="1">
                <a:solidFill>
                  <a:prstClr val="black"/>
                </a:solidFill>
                <a:latin typeface=".VnTime"/>
                <a:cs typeface="Times New Roman" pitchFamily="18" charset="0"/>
              </a:rPr>
              <a:t>sơ</a:t>
            </a:r>
            <a:r>
              <a:rPr lang="en-US" sz="3200" dirty="0">
                <a:solidFill>
                  <a:prstClr val="black"/>
                </a:solidFill>
                <a:latin typeface=".VnTime"/>
                <a:cs typeface="Times New Roman" pitchFamily="18" charset="0"/>
              </a:rPr>
              <a:t>̣ có </a:t>
            </a:r>
            <a:r>
              <a:rPr lang="en-US" sz="3200" dirty="0" err="1">
                <a:solidFill>
                  <a:prstClr val="black"/>
                </a:solidFill>
                <a:latin typeface=".VnTime"/>
                <a:cs typeface="Times New Roman" pitchFamily="18" charset="0"/>
              </a:rPr>
              <a:t>ai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thay</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mặt</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làng</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gặp</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Vua</a:t>
            </a:r>
            <a:r>
              <a:rPr lang="en-US" sz="3200" dirty="0">
                <a:solidFill>
                  <a:prstClr val="black"/>
                </a:solidFill>
                <a:latin typeface=".VnTime"/>
                <a:cs typeface="Times New Roman" pitchFamily="18" charset="0"/>
              </a:rPr>
              <a:t>?</a:t>
            </a:r>
          </a:p>
        </p:txBody>
      </p:sp>
    </p:spTree>
    <p:extLst>
      <p:ext uri="{BB962C8B-B14F-4D97-AF65-F5344CB8AC3E}">
        <p14:creationId xmlns:p14="http://schemas.microsoft.com/office/powerpoint/2010/main" val="287358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EC 01\Documents\hình nền pp\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62" y="533400"/>
            <a:ext cx="6362701"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54883" y="533400"/>
            <a:ext cx="3900055" cy="57912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Tx/>
              <a:buChar char="-"/>
            </a:pPr>
            <a:r>
              <a:rPr lang="vi-VN" sz="3200" dirty="0">
                <a:solidFill>
                  <a:prstClr val="black"/>
                </a:solidFill>
                <a:latin typeface="Times New Roman" pitchFamily="18" charset="0"/>
                <a:cs typeface="Times New Roman" pitchFamily="18" charset="0"/>
              </a:rPr>
              <a:t>Cậu bé đã làm cách nào để vua thấy lệnh của ngài là vô lí?</a:t>
            </a:r>
            <a:endParaRPr lang="en-US" sz="3200" dirty="0">
              <a:solidFill>
                <a:prstClr val="black"/>
              </a:solidFill>
              <a:latin typeface=".VnTime"/>
              <a:cs typeface="Times New Roman" pitchFamily="18" charset="0"/>
            </a:endParaRPr>
          </a:p>
          <a:p>
            <a:pPr marL="457200" indent="-457200">
              <a:buFontTx/>
              <a:buChar char="-"/>
            </a:pPr>
            <a:r>
              <a:rPr lang="en-US" sz="3200" dirty="0" err="1">
                <a:solidFill>
                  <a:prstClr val="black"/>
                </a:solidFill>
                <a:latin typeface=".VnTime"/>
                <a:cs typeface="Times New Roman" pitchFamily="18" charset="0"/>
              </a:rPr>
              <a:t>Thái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đô</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của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Đức</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Vua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như</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thê</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nào</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khi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nghe</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điều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cậu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nói</a:t>
            </a:r>
            <a:r>
              <a:rPr lang="en-US" sz="3200" dirty="0">
                <a:solidFill>
                  <a:prstClr val="black"/>
                </a:solidFill>
                <a:latin typeface=".VnTime"/>
                <a:cs typeface="Times New Roman" pitchFamily="18" charset="0"/>
              </a:rPr>
              <a:t>? </a:t>
            </a:r>
          </a:p>
        </p:txBody>
      </p:sp>
    </p:spTree>
    <p:extLst>
      <p:ext uri="{BB962C8B-B14F-4D97-AF65-F5344CB8AC3E}">
        <p14:creationId xmlns:p14="http://schemas.microsoft.com/office/powerpoint/2010/main" val="255965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EC 01\Documents\hình nền p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33" y="266700"/>
            <a:ext cx="6121400"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35487" y="604157"/>
            <a:ext cx="3352800" cy="564968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Tx/>
              <a:buChar char="-"/>
            </a:pPr>
            <a:r>
              <a:rPr lang="en-US" sz="3200" dirty="0" err="1">
                <a:solidFill>
                  <a:prstClr val="black"/>
                </a:solidFill>
                <a:latin typeface=".VnTime"/>
                <a:cs typeface="Times New Roman" pitchFamily="18" charset="0"/>
              </a:rPr>
              <a:t>Lần</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thư</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tài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thư</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hai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Đức</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Vua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yêu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cầu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cậu</a:t>
            </a:r>
            <a:r>
              <a:rPr lang="en-US" sz="3200" dirty="0">
                <a:solidFill>
                  <a:prstClr val="black"/>
                </a:solidFill>
                <a:latin typeface=".VnTime"/>
                <a:cs typeface="Times New Roman" pitchFamily="18" charset="0"/>
              </a:rPr>
              <a:t> bé </a:t>
            </a:r>
            <a:r>
              <a:rPr lang="en-US" sz="3200" dirty="0" err="1">
                <a:solidFill>
                  <a:prstClr val="black"/>
                </a:solidFill>
                <a:latin typeface=".VnTime"/>
                <a:cs typeface="Times New Roman" pitchFamily="18" charset="0"/>
              </a:rPr>
              <a:t>làm</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gi</a:t>
            </a:r>
            <a:r>
              <a:rPr lang="en-US" sz="3200" dirty="0">
                <a:solidFill>
                  <a:prstClr val="black"/>
                </a:solidFill>
                <a:latin typeface=".VnTime"/>
                <a:cs typeface="Times New Roman" pitchFamily="18" charset="0"/>
              </a:rPr>
              <a:t>̀?</a:t>
            </a:r>
          </a:p>
          <a:p>
            <a:pPr marL="457200" indent="-457200">
              <a:buFontTx/>
              <a:buChar char="-"/>
            </a:pPr>
            <a:r>
              <a:rPr lang="en-US" sz="3200" dirty="0" err="1">
                <a:solidFill>
                  <a:prstClr val="black"/>
                </a:solidFill>
                <a:latin typeface=".VnTime"/>
                <a:cs typeface="Times New Roman" pitchFamily="18" charset="0"/>
              </a:rPr>
              <a:t>Cậu</a:t>
            </a:r>
            <a:r>
              <a:rPr lang="en-US" sz="3200" dirty="0">
                <a:solidFill>
                  <a:prstClr val="black"/>
                </a:solidFill>
                <a:latin typeface=".VnTime"/>
                <a:cs typeface="Times New Roman" pitchFamily="18" charset="0"/>
              </a:rPr>
              <a:t> bé </a:t>
            </a:r>
            <a:r>
              <a:rPr lang="en-US" sz="3200" dirty="0" err="1">
                <a:solidFill>
                  <a:prstClr val="black"/>
                </a:solidFill>
                <a:latin typeface=".VnTime"/>
                <a:cs typeface="Times New Roman" pitchFamily="18" charset="0"/>
              </a:rPr>
              <a:t>yêu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cầu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sư</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gia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điều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gi</a:t>
            </a:r>
            <a:r>
              <a:rPr lang="en-US" sz="3200" dirty="0">
                <a:solidFill>
                  <a:prstClr val="black"/>
                </a:solidFill>
                <a:latin typeface=".VnTime"/>
                <a:cs typeface="Times New Roman" pitchFamily="18" charset="0"/>
              </a:rPr>
              <a:t>̀?</a:t>
            </a:r>
          </a:p>
          <a:p>
            <a:pPr marL="457200" indent="-457200">
              <a:buFontTx/>
              <a:buChar char="-"/>
            </a:pPr>
            <a:r>
              <a:rPr lang="en-US" sz="3200" dirty="0" err="1">
                <a:solidFill>
                  <a:prstClr val="black"/>
                </a:solidFill>
                <a:latin typeface=".VnTime"/>
                <a:cs typeface="Times New Roman" pitchFamily="18" charset="0"/>
              </a:rPr>
              <a:t>Đức</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Vua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quyết</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định</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như</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thê</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nào</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sau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lần</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thư</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tài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thư</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hai</a:t>
            </a:r>
            <a:r>
              <a:rPr lang="en-US" sz="3200" dirty="0">
                <a:solidFill>
                  <a:prstClr val="black"/>
                </a:solidFill>
                <a:latin typeface=".VnTime"/>
                <a:cs typeface="Times New Roman" pitchFamily="18" charset="0"/>
              </a:rPr>
              <a:t>?</a:t>
            </a:r>
          </a:p>
        </p:txBody>
      </p:sp>
    </p:spTree>
    <p:extLst>
      <p:ext uri="{BB962C8B-B14F-4D97-AF65-F5344CB8AC3E}">
        <p14:creationId xmlns:p14="http://schemas.microsoft.com/office/powerpoint/2010/main" val="19819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EC 01\Documents\hình nền p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631" y="95251"/>
            <a:ext cx="5817524" cy="6728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NEC 01\Documents\hình nền pp\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239" y="53187"/>
            <a:ext cx="5840172" cy="6770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NEC 01\Documents\hình nền pp\tải xuống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238" y="87347"/>
            <a:ext cx="5817523" cy="677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7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Box 6"/>
          <p:cNvSpPr txBox="1"/>
          <p:nvPr/>
        </p:nvSpPr>
        <p:spPr>
          <a:xfrm>
            <a:off x="2667003" y="381000"/>
            <a:ext cx="7824945" cy="1569660"/>
          </a:xfrm>
          <a:prstGeom prst="rect">
            <a:avLst/>
          </a:prstGeom>
          <a:noFill/>
        </p:spPr>
        <p:txBody>
          <a:bodyPr wrap="square" rtlCol="0">
            <a:spAutoFit/>
          </a:bodyPr>
          <a:lstStyle/>
          <a:p>
            <a:r>
              <a:rPr lang="vi-VN" altLang="en-US" sz="4800" b="1" dirty="0">
                <a:solidFill>
                  <a:prstClr val="black"/>
                </a:solidFill>
                <a:latin typeface="Times New Roman" pitchFamily="18" charset="0"/>
                <a:cs typeface="Times New Roman" pitchFamily="18" charset="0"/>
              </a:rPr>
              <a:t>Em có cảm nghĩ gì về cậu bé trong câu truyện</a:t>
            </a:r>
            <a:r>
              <a:rPr lang="af-ZA" altLang="en-US" sz="4800" b="1" dirty="0">
                <a:solidFill>
                  <a:prstClr val="black"/>
                </a:solidFill>
                <a:latin typeface=".VnTime"/>
                <a:cs typeface="Times New Roman"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471" y="470512"/>
            <a:ext cx="1014255" cy="1390651"/>
          </a:xfrm>
          <a:prstGeom prst="rect">
            <a:avLst/>
          </a:prstGeom>
        </p:spPr>
      </p:pic>
      <p:sp>
        <p:nvSpPr>
          <p:cNvPr id="3" name="Rectangle 2"/>
          <p:cNvSpPr/>
          <p:nvPr/>
        </p:nvSpPr>
        <p:spPr>
          <a:xfrm>
            <a:off x="2438403" y="2971807"/>
            <a:ext cx="8135004" cy="769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4400" b="1" dirty="0">
                <a:solidFill>
                  <a:srgbClr val="FF0000"/>
                </a:solidFill>
                <a:latin typeface="Times New Roman" pitchFamily="18" charset="0"/>
                <a:cs typeface="Times New Roman" pitchFamily="18" charset="0"/>
              </a:rPr>
              <a:t>Cậu bé thật </a:t>
            </a:r>
            <a:r>
              <a:rPr lang="en-US" sz="4400" b="1" dirty="0" err="1">
                <a:solidFill>
                  <a:srgbClr val="FF0000"/>
                </a:solidFill>
                <a:latin typeface=".VnTime"/>
                <a:cs typeface="Times New Roman" pitchFamily="18" charset="0"/>
              </a:rPr>
              <a:t>thông</a:t>
            </a:r>
            <a:r>
              <a:rPr lang="en-US" sz="4400" b="1" dirty="0">
                <a:solidFill>
                  <a:srgbClr val="FF0000"/>
                </a:solidFill>
                <a:latin typeface=".VnTime"/>
                <a:cs typeface="Times New Roman" pitchFamily="18" charset="0"/>
              </a:rPr>
              <a:t> minh, </a:t>
            </a:r>
            <a:r>
              <a:rPr lang="en-US" sz="4400" b="1" dirty="0" err="1">
                <a:solidFill>
                  <a:srgbClr val="FF0000"/>
                </a:solidFill>
                <a:latin typeface=".VnTime"/>
                <a:cs typeface="Times New Roman" pitchFamily="18" charset="0"/>
              </a:rPr>
              <a:t>tài</a:t>
            </a:r>
            <a:r>
              <a:rPr lang="en-US" sz="4400" b="1" dirty="0">
                <a:solidFill>
                  <a:srgbClr val="FF0000"/>
                </a:solidFill>
                <a:latin typeface=".VnTime"/>
                <a:cs typeface="Times New Roman" pitchFamily="18" charset="0"/>
              </a:rPr>
              <a:t> trí</a:t>
            </a:r>
            <a:r>
              <a:rPr lang="vi-VN" sz="4400" b="1" dirty="0">
                <a:solidFill>
                  <a:srgbClr val="FF0000"/>
                </a:solidFill>
                <a:latin typeface="Times New Roman" pitchFamily="18" charset="0"/>
                <a:cs typeface="Times New Roman" pitchFamily="18" charset="0"/>
              </a:rPr>
              <a:t>.</a:t>
            </a:r>
            <a:endParaRPr lang="en-US" sz="4400" b="1" dirty="0">
              <a:solidFill>
                <a:srgbClr val="FF0000"/>
              </a:solidFill>
              <a:latin typeface=".VnTime"/>
              <a:cs typeface="Times New Roman"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3" y="5019901"/>
            <a:ext cx="1652745" cy="1720357"/>
          </a:xfrm>
          <a:prstGeom prst="rect">
            <a:avLst/>
          </a:prstGeom>
        </p:spPr>
      </p:pic>
    </p:spTree>
    <p:extLst>
      <p:ext uri="{BB962C8B-B14F-4D97-AF65-F5344CB8AC3E}">
        <p14:creationId xmlns:p14="http://schemas.microsoft.com/office/powerpoint/2010/main" val="160764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1"/>
          <p:cNvGrpSpPr>
            <a:grpSpLocks/>
          </p:cNvGrpSpPr>
          <p:nvPr/>
        </p:nvGrpSpPr>
        <p:grpSpPr bwMode="auto">
          <a:xfrm>
            <a:off x="1524000" y="0"/>
            <a:ext cx="9164638" cy="6916738"/>
            <a:chOff x="0" y="-24"/>
            <a:chExt cx="5773" cy="4357"/>
          </a:xfrm>
        </p:grpSpPr>
        <p:pic>
          <p:nvPicPr>
            <p:cNvPr id="6164" name="Picture 3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59"/>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3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76" y="2123"/>
              <a:ext cx="432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3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129" y="2142"/>
              <a:ext cx="432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3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4"/>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Picture 13"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2626" y="5715001"/>
            <a:ext cx="9175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4"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5715001"/>
            <a:ext cx="9906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5"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2026" y="5715001"/>
            <a:ext cx="9937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6"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5715001"/>
            <a:ext cx="9667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8"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94450" y="5715001"/>
            <a:ext cx="9906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9"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89813" y="5715001"/>
            <a:ext cx="105251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0"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39150" y="5715001"/>
            <a:ext cx="12192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5715001"/>
            <a:ext cx="9286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6" descr="flower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59939" y="5715001"/>
            <a:ext cx="8524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17" descr="cộng đồ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457200"/>
            <a:ext cx="2133600" cy="24384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9714" name="Picture 18" descr="Quê h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2971800"/>
            <a:ext cx="2112963" cy="28194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9715" name="Picture 19" descr="TV3 - trang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57200"/>
            <a:ext cx="2057400" cy="24384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9716" name="Picture 20" descr="TV3 - trang1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0763" y="2971801"/>
            <a:ext cx="2133600" cy="2828925"/>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9717" name="Picture 21" descr="TV3 - trang1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2971800"/>
            <a:ext cx="2133600" cy="28194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9718" name="Picture 22" descr="TV3 - trang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2971800"/>
            <a:ext cx="2070100" cy="28194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9719" name="Picture 23" descr="Chu diem mang n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457200"/>
            <a:ext cx="2133600" cy="24384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9720" name="Picture 24" descr="TV3 - trang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5526" y="457200"/>
            <a:ext cx="2124075" cy="24384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55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9719"/>
                                        </p:tgtEl>
                                        <p:attrNameLst>
                                          <p:attrName>style.visibility</p:attrName>
                                        </p:attrNameLst>
                                      </p:cBhvr>
                                      <p:to>
                                        <p:strVal val="visible"/>
                                      </p:to>
                                    </p:set>
                                    <p:anim calcmode="lin" valueType="num">
                                      <p:cBhvr>
                                        <p:cTn id="7" dur="500" fill="hold"/>
                                        <p:tgtEl>
                                          <p:spTgt spid="29719"/>
                                        </p:tgtEl>
                                        <p:attrNameLst>
                                          <p:attrName>ppt_w</p:attrName>
                                        </p:attrNameLst>
                                      </p:cBhvr>
                                      <p:tavLst>
                                        <p:tav tm="0">
                                          <p:val>
                                            <p:fltVal val="0"/>
                                          </p:val>
                                        </p:tav>
                                        <p:tav tm="100000">
                                          <p:val>
                                            <p:strVal val="#ppt_w"/>
                                          </p:val>
                                        </p:tav>
                                      </p:tavLst>
                                    </p:anim>
                                    <p:anim calcmode="lin" valueType="num">
                                      <p:cBhvr>
                                        <p:cTn id="8" dur="500" fill="hold"/>
                                        <p:tgtEl>
                                          <p:spTgt spid="29719"/>
                                        </p:tgtEl>
                                        <p:attrNameLst>
                                          <p:attrName>ppt_h</p:attrName>
                                        </p:attrNameLst>
                                      </p:cBhvr>
                                      <p:tavLst>
                                        <p:tav tm="0">
                                          <p:val>
                                            <p:fltVal val="0"/>
                                          </p:val>
                                        </p:tav>
                                        <p:tav tm="100000">
                                          <p:val>
                                            <p:strVal val="#ppt_h"/>
                                          </p:val>
                                        </p:tav>
                                      </p:tavLst>
                                    </p:anim>
                                    <p:animEffect transition="in" filter="fade">
                                      <p:cBhvr>
                                        <p:cTn id="9" dur="500"/>
                                        <p:tgtEl>
                                          <p:spTgt spid="2971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9715"/>
                                        </p:tgtEl>
                                        <p:attrNameLst>
                                          <p:attrName>style.visibility</p:attrName>
                                        </p:attrNameLst>
                                      </p:cBhvr>
                                      <p:to>
                                        <p:strVal val="visible"/>
                                      </p:to>
                                    </p:set>
                                    <p:anim calcmode="lin" valueType="num">
                                      <p:cBhvr>
                                        <p:cTn id="14" dur="500" fill="hold"/>
                                        <p:tgtEl>
                                          <p:spTgt spid="29715"/>
                                        </p:tgtEl>
                                        <p:attrNameLst>
                                          <p:attrName>ppt_w</p:attrName>
                                        </p:attrNameLst>
                                      </p:cBhvr>
                                      <p:tavLst>
                                        <p:tav tm="0">
                                          <p:val>
                                            <p:fltVal val="0"/>
                                          </p:val>
                                        </p:tav>
                                        <p:tav tm="100000">
                                          <p:val>
                                            <p:strVal val="#ppt_w"/>
                                          </p:val>
                                        </p:tav>
                                      </p:tavLst>
                                    </p:anim>
                                    <p:anim calcmode="lin" valueType="num">
                                      <p:cBhvr>
                                        <p:cTn id="15" dur="500" fill="hold"/>
                                        <p:tgtEl>
                                          <p:spTgt spid="29715"/>
                                        </p:tgtEl>
                                        <p:attrNameLst>
                                          <p:attrName>ppt_h</p:attrName>
                                        </p:attrNameLst>
                                      </p:cBhvr>
                                      <p:tavLst>
                                        <p:tav tm="0">
                                          <p:val>
                                            <p:fltVal val="0"/>
                                          </p:val>
                                        </p:tav>
                                        <p:tav tm="100000">
                                          <p:val>
                                            <p:strVal val="#ppt_h"/>
                                          </p:val>
                                        </p:tav>
                                      </p:tavLst>
                                    </p:anim>
                                    <p:animEffect transition="in" filter="fade">
                                      <p:cBhvr>
                                        <p:cTn id="16" dur="500"/>
                                        <p:tgtEl>
                                          <p:spTgt spid="297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9720"/>
                                        </p:tgtEl>
                                        <p:attrNameLst>
                                          <p:attrName>style.visibility</p:attrName>
                                        </p:attrNameLst>
                                      </p:cBhvr>
                                      <p:to>
                                        <p:strVal val="visible"/>
                                      </p:to>
                                    </p:set>
                                    <p:anim calcmode="lin" valueType="num">
                                      <p:cBhvr>
                                        <p:cTn id="21" dur="500" fill="hold"/>
                                        <p:tgtEl>
                                          <p:spTgt spid="29720"/>
                                        </p:tgtEl>
                                        <p:attrNameLst>
                                          <p:attrName>ppt_w</p:attrName>
                                        </p:attrNameLst>
                                      </p:cBhvr>
                                      <p:tavLst>
                                        <p:tav tm="0">
                                          <p:val>
                                            <p:fltVal val="0"/>
                                          </p:val>
                                        </p:tav>
                                        <p:tav tm="100000">
                                          <p:val>
                                            <p:strVal val="#ppt_w"/>
                                          </p:val>
                                        </p:tav>
                                      </p:tavLst>
                                    </p:anim>
                                    <p:anim calcmode="lin" valueType="num">
                                      <p:cBhvr>
                                        <p:cTn id="22" dur="500" fill="hold"/>
                                        <p:tgtEl>
                                          <p:spTgt spid="29720"/>
                                        </p:tgtEl>
                                        <p:attrNameLst>
                                          <p:attrName>ppt_h</p:attrName>
                                        </p:attrNameLst>
                                      </p:cBhvr>
                                      <p:tavLst>
                                        <p:tav tm="0">
                                          <p:val>
                                            <p:fltVal val="0"/>
                                          </p:val>
                                        </p:tav>
                                        <p:tav tm="100000">
                                          <p:val>
                                            <p:strVal val="#ppt_h"/>
                                          </p:val>
                                        </p:tav>
                                      </p:tavLst>
                                    </p:anim>
                                    <p:animEffect transition="in" filter="fade">
                                      <p:cBhvr>
                                        <p:cTn id="23" dur="500"/>
                                        <p:tgtEl>
                                          <p:spTgt spid="297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9713"/>
                                        </p:tgtEl>
                                        <p:attrNameLst>
                                          <p:attrName>style.visibility</p:attrName>
                                        </p:attrNameLst>
                                      </p:cBhvr>
                                      <p:to>
                                        <p:strVal val="visible"/>
                                      </p:to>
                                    </p:set>
                                    <p:anim calcmode="lin" valueType="num">
                                      <p:cBhvr>
                                        <p:cTn id="28" dur="500" fill="hold"/>
                                        <p:tgtEl>
                                          <p:spTgt spid="29713"/>
                                        </p:tgtEl>
                                        <p:attrNameLst>
                                          <p:attrName>ppt_w</p:attrName>
                                        </p:attrNameLst>
                                      </p:cBhvr>
                                      <p:tavLst>
                                        <p:tav tm="0">
                                          <p:val>
                                            <p:fltVal val="0"/>
                                          </p:val>
                                        </p:tav>
                                        <p:tav tm="100000">
                                          <p:val>
                                            <p:strVal val="#ppt_w"/>
                                          </p:val>
                                        </p:tav>
                                      </p:tavLst>
                                    </p:anim>
                                    <p:anim calcmode="lin" valueType="num">
                                      <p:cBhvr>
                                        <p:cTn id="29" dur="500" fill="hold"/>
                                        <p:tgtEl>
                                          <p:spTgt spid="29713"/>
                                        </p:tgtEl>
                                        <p:attrNameLst>
                                          <p:attrName>ppt_h</p:attrName>
                                        </p:attrNameLst>
                                      </p:cBhvr>
                                      <p:tavLst>
                                        <p:tav tm="0">
                                          <p:val>
                                            <p:fltVal val="0"/>
                                          </p:val>
                                        </p:tav>
                                        <p:tav tm="100000">
                                          <p:val>
                                            <p:strVal val="#ppt_h"/>
                                          </p:val>
                                        </p:tav>
                                      </p:tavLst>
                                    </p:anim>
                                    <p:animEffect transition="in" filter="fade">
                                      <p:cBhvr>
                                        <p:cTn id="30" dur="500"/>
                                        <p:tgtEl>
                                          <p:spTgt spid="297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29714"/>
                                        </p:tgtEl>
                                        <p:attrNameLst>
                                          <p:attrName>style.visibility</p:attrName>
                                        </p:attrNameLst>
                                      </p:cBhvr>
                                      <p:to>
                                        <p:strVal val="visible"/>
                                      </p:to>
                                    </p:set>
                                    <p:anim calcmode="lin" valueType="num">
                                      <p:cBhvr>
                                        <p:cTn id="35" dur="500" fill="hold"/>
                                        <p:tgtEl>
                                          <p:spTgt spid="29714"/>
                                        </p:tgtEl>
                                        <p:attrNameLst>
                                          <p:attrName>ppt_w</p:attrName>
                                        </p:attrNameLst>
                                      </p:cBhvr>
                                      <p:tavLst>
                                        <p:tav tm="0">
                                          <p:val>
                                            <p:fltVal val="0"/>
                                          </p:val>
                                        </p:tav>
                                        <p:tav tm="100000">
                                          <p:val>
                                            <p:strVal val="#ppt_w"/>
                                          </p:val>
                                        </p:tav>
                                      </p:tavLst>
                                    </p:anim>
                                    <p:anim calcmode="lin" valueType="num">
                                      <p:cBhvr>
                                        <p:cTn id="36" dur="500" fill="hold"/>
                                        <p:tgtEl>
                                          <p:spTgt spid="29714"/>
                                        </p:tgtEl>
                                        <p:attrNameLst>
                                          <p:attrName>ppt_h</p:attrName>
                                        </p:attrNameLst>
                                      </p:cBhvr>
                                      <p:tavLst>
                                        <p:tav tm="0">
                                          <p:val>
                                            <p:fltVal val="0"/>
                                          </p:val>
                                        </p:tav>
                                        <p:tav tm="100000">
                                          <p:val>
                                            <p:strVal val="#ppt_h"/>
                                          </p:val>
                                        </p:tav>
                                      </p:tavLst>
                                    </p:anim>
                                    <p:animEffect transition="in" filter="fade">
                                      <p:cBhvr>
                                        <p:cTn id="37" dur="500"/>
                                        <p:tgtEl>
                                          <p:spTgt spid="297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29718"/>
                                        </p:tgtEl>
                                        <p:attrNameLst>
                                          <p:attrName>style.visibility</p:attrName>
                                        </p:attrNameLst>
                                      </p:cBhvr>
                                      <p:to>
                                        <p:strVal val="visible"/>
                                      </p:to>
                                    </p:set>
                                    <p:anim calcmode="lin" valueType="num">
                                      <p:cBhvr>
                                        <p:cTn id="42" dur="500" fill="hold"/>
                                        <p:tgtEl>
                                          <p:spTgt spid="29718"/>
                                        </p:tgtEl>
                                        <p:attrNameLst>
                                          <p:attrName>ppt_w</p:attrName>
                                        </p:attrNameLst>
                                      </p:cBhvr>
                                      <p:tavLst>
                                        <p:tav tm="0">
                                          <p:val>
                                            <p:fltVal val="0"/>
                                          </p:val>
                                        </p:tav>
                                        <p:tav tm="100000">
                                          <p:val>
                                            <p:strVal val="#ppt_w"/>
                                          </p:val>
                                        </p:tav>
                                      </p:tavLst>
                                    </p:anim>
                                    <p:anim calcmode="lin" valueType="num">
                                      <p:cBhvr>
                                        <p:cTn id="43" dur="500" fill="hold"/>
                                        <p:tgtEl>
                                          <p:spTgt spid="29718"/>
                                        </p:tgtEl>
                                        <p:attrNameLst>
                                          <p:attrName>ppt_h</p:attrName>
                                        </p:attrNameLst>
                                      </p:cBhvr>
                                      <p:tavLst>
                                        <p:tav tm="0">
                                          <p:val>
                                            <p:fltVal val="0"/>
                                          </p:val>
                                        </p:tav>
                                        <p:tav tm="100000">
                                          <p:val>
                                            <p:strVal val="#ppt_h"/>
                                          </p:val>
                                        </p:tav>
                                      </p:tavLst>
                                    </p:anim>
                                    <p:animEffect transition="in" filter="fade">
                                      <p:cBhvr>
                                        <p:cTn id="44" dur="500"/>
                                        <p:tgtEl>
                                          <p:spTgt spid="2971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29716"/>
                                        </p:tgtEl>
                                        <p:attrNameLst>
                                          <p:attrName>style.visibility</p:attrName>
                                        </p:attrNameLst>
                                      </p:cBhvr>
                                      <p:to>
                                        <p:strVal val="visible"/>
                                      </p:to>
                                    </p:set>
                                    <p:anim calcmode="lin" valueType="num">
                                      <p:cBhvr>
                                        <p:cTn id="49" dur="500" fill="hold"/>
                                        <p:tgtEl>
                                          <p:spTgt spid="29716"/>
                                        </p:tgtEl>
                                        <p:attrNameLst>
                                          <p:attrName>ppt_w</p:attrName>
                                        </p:attrNameLst>
                                      </p:cBhvr>
                                      <p:tavLst>
                                        <p:tav tm="0">
                                          <p:val>
                                            <p:fltVal val="0"/>
                                          </p:val>
                                        </p:tav>
                                        <p:tav tm="100000">
                                          <p:val>
                                            <p:strVal val="#ppt_w"/>
                                          </p:val>
                                        </p:tav>
                                      </p:tavLst>
                                    </p:anim>
                                    <p:anim calcmode="lin" valueType="num">
                                      <p:cBhvr>
                                        <p:cTn id="50" dur="500" fill="hold"/>
                                        <p:tgtEl>
                                          <p:spTgt spid="29716"/>
                                        </p:tgtEl>
                                        <p:attrNameLst>
                                          <p:attrName>ppt_h</p:attrName>
                                        </p:attrNameLst>
                                      </p:cBhvr>
                                      <p:tavLst>
                                        <p:tav tm="0">
                                          <p:val>
                                            <p:fltVal val="0"/>
                                          </p:val>
                                        </p:tav>
                                        <p:tav tm="100000">
                                          <p:val>
                                            <p:strVal val="#ppt_h"/>
                                          </p:val>
                                        </p:tav>
                                      </p:tavLst>
                                    </p:anim>
                                    <p:animEffect transition="in" filter="fade">
                                      <p:cBhvr>
                                        <p:cTn id="51" dur="500"/>
                                        <p:tgtEl>
                                          <p:spTgt spid="297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nodeType="clickEffect">
                                  <p:stCondLst>
                                    <p:cond delay="0"/>
                                  </p:stCondLst>
                                  <p:childTnLst>
                                    <p:set>
                                      <p:cBhvr>
                                        <p:cTn id="55" dur="1" fill="hold">
                                          <p:stCondLst>
                                            <p:cond delay="0"/>
                                          </p:stCondLst>
                                        </p:cTn>
                                        <p:tgtEl>
                                          <p:spTgt spid="29717"/>
                                        </p:tgtEl>
                                        <p:attrNameLst>
                                          <p:attrName>style.visibility</p:attrName>
                                        </p:attrNameLst>
                                      </p:cBhvr>
                                      <p:to>
                                        <p:strVal val="visible"/>
                                      </p:to>
                                    </p:set>
                                    <p:anim calcmode="lin" valueType="num">
                                      <p:cBhvr>
                                        <p:cTn id="56" dur="500" fill="hold"/>
                                        <p:tgtEl>
                                          <p:spTgt spid="29717"/>
                                        </p:tgtEl>
                                        <p:attrNameLst>
                                          <p:attrName>ppt_w</p:attrName>
                                        </p:attrNameLst>
                                      </p:cBhvr>
                                      <p:tavLst>
                                        <p:tav tm="0">
                                          <p:val>
                                            <p:fltVal val="0"/>
                                          </p:val>
                                        </p:tav>
                                        <p:tav tm="100000">
                                          <p:val>
                                            <p:strVal val="#ppt_w"/>
                                          </p:val>
                                        </p:tav>
                                      </p:tavLst>
                                    </p:anim>
                                    <p:anim calcmode="lin" valueType="num">
                                      <p:cBhvr>
                                        <p:cTn id="57" dur="500" fill="hold"/>
                                        <p:tgtEl>
                                          <p:spTgt spid="29717"/>
                                        </p:tgtEl>
                                        <p:attrNameLst>
                                          <p:attrName>ppt_h</p:attrName>
                                        </p:attrNameLst>
                                      </p:cBhvr>
                                      <p:tavLst>
                                        <p:tav tm="0">
                                          <p:val>
                                            <p:fltVal val="0"/>
                                          </p:val>
                                        </p:tav>
                                        <p:tav tm="100000">
                                          <p:val>
                                            <p:strVal val="#ppt_h"/>
                                          </p:val>
                                        </p:tav>
                                      </p:tavLst>
                                    </p:anim>
                                    <p:animEffect transition="in" filter="fade">
                                      <p:cBhvr>
                                        <p:cTn id="58" dur="500"/>
                                        <p:tgtEl>
                                          <p:spTgt spid="29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Box 6"/>
          <p:cNvSpPr txBox="1"/>
          <p:nvPr/>
        </p:nvSpPr>
        <p:spPr>
          <a:xfrm>
            <a:off x="2667003" y="381000"/>
            <a:ext cx="7824945" cy="1569660"/>
          </a:xfrm>
          <a:prstGeom prst="rect">
            <a:avLst/>
          </a:prstGeom>
          <a:noFill/>
        </p:spPr>
        <p:txBody>
          <a:bodyPr wrap="square" rtlCol="0">
            <a:spAutoFit/>
          </a:bodyPr>
          <a:lstStyle/>
          <a:p>
            <a:r>
              <a:rPr lang="vi-VN" altLang="en-US" sz="4800" b="1" dirty="0">
                <a:solidFill>
                  <a:prstClr val="black"/>
                </a:solidFill>
                <a:latin typeface="Times New Roman" pitchFamily="18" charset="0"/>
                <a:cs typeface="Times New Roman" pitchFamily="18" charset="0"/>
              </a:rPr>
              <a:t>Em có cảm nghĩ gì về Đức Vua trong câu truyện</a:t>
            </a:r>
            <a:r>
              <a:rPr lang="af-ZA" altLang="en-US" sz="4800" b="1" dirty="0">
                <a:solidFill>
                  <a:prstClr val="black"/>
                </a:solidFill>
                <a:latin typeface=".VnTime"/>
                <a:cs typeface="Times New Roman"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471" y="470512"/>
            <a:ext cx="1014255" cy="1390651"/>
          </a:xfrm>
          <a:prstGeom prst="rect">
            <a:avLst/>
          </a:prstGeom>
        </p:spPr>
      </p:pic>
      <p:sp>
        <p:nvSpPr>
          <p:cNvPr id="3" name="Rectangle 2"/>
          <p:cNvSpPr/>
          <p:nvPr/>
        </p:nvSpPr>
        <p:spPr>
          <a:xfrm>
            <a:off x="2255523" y="2329180"/>
            <a:ext cx="9149539" cy="212365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Đức</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Vua</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trong</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câu</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chuyện</a:t>
            </a:r>
            <a:r>
              <a:rPr lang="en-US" sz="4400" dirty="0">
                <a:solidFill>
                  <a:srgbClr val="FF0000"/>
                </a:solidFill>
                <a:latin typeface=".VnTime"/>
                <a:cs typeface="Times New Roman" pitchFamily="18" charset="0"/>
              </a:rPr>
              <a:t> là </a:t>
            </a:r>
            <a:r>
              <a:rPr lang="en-US" sz="4400" dirty="0" err="1">
                <a:solidFill>
                  <a:srgbClr val="FF0000"/>
                </a:solidFill>
                <a:latin typeface=".VnTime"/>
                <a:cs typeface="Times New Roman" pitchFamily="18" charset="0"/>
              </a:rPr>
              <a:t>một</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ông</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vua</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tốt</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biết</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trọng</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dụng</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người</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tài</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nghi</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ra</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cách</a:t>
            </a:r>
            <a:r>
              <a:rPr lang="en-US" sz="4400" dirty="0">
                <a:solidFill>
                  <a:srgbClr val="FF0000"/>
                </a:solidFill>
                <a:latin typeface=".VnTime"/>
                <a:cs typeface="Times New Roman" pitchFamily="18" charset="0"/>
              </a:rPr>
              <a:t> hay </a:t>
            </a:r>
            <a:r>
              <a:rPr lang="en-US" sz="4400" dirty="0" err="1">
                <a:solidFill>
                  <a:srgbClr val="FF0000"/>
                </a:solidFill>
                <a:latin typeface=".VnTime"/>
                <a:cs typeface="Times New Roman" pitchFamily="18" charset="0"/>
              </a:rPr>
              <a:t>đê</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tìm</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được</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người</a:t>
            </a:r>
            <a:r>
              <a:rPr lang="en-US" sz="4400" dirty="0">
                <a:solidFill>
                  <a:srgbClr val="FF0000"/>
                </a:solidFill>
                <a:latin typeface=".VnTime"/>
                <a:cs typeface="Times New Roman" pitchFamily="18" charset="0"/>
              </a:rPr>
              <a:t> </a:t>
            </a:r>
            <a:r>
              <a:rPr lang="en-US" sz="4400" dirty="0" err="1">
                <a:solidFill>
                  <a:srgbClr val="FF0000"/>
                </a:solidFill>
                <a:latin typeface=".VnTime"/>
                <a:cs typeface="Times New Roman" pitchFamily="18" charset="0"/>
              </a:rPr>
              <a:t>tài</a:t>
            </a:r>
            <a:r>
              <a:rPr lang="en-US" sz="4400" dirty="0">
                <a:solidFill>
                  <a:srgbClr val="FF0000"/>
                </a:solidFill>
                <a:latin typeface=".VnTime"/>
                <a:cs typeface="Times New Roman" pitchFamily="18"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3" y="5019901"/>
            <a:ext cx="1652745" cy="1720357"/>
          </a:xfrm>
          <a:prstGeom prst="rect">
            <a:avLst/>
          </a:prstGeom>
        </p:spPr>
      </p:pic>
    </p:spTree>
    <p:extLst>
      <p:ext uri="{BB962C8B-B14F-4D97-AF65-F5344CB8AC3E}">
        <p14:creationId xmlns:p14="http://schemas.microsoft.com/office/powerpoint/2010/main" val="60766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3747985" y="1042571"/>
            <a:ext cx="5077031" cy="830997"/>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vi-VN" sz="4800" b="1" dirty="0">
                <a:solidFill>
                  <a:srgbClr val="0070C0"/>
                </a:solidFill>
                <a:latin typeface="Times New Roman" panose="02020603050405020304" pitchFamily="18" charset="0"/>
                <a:ea typeface="Verdana" pitchFamily="34" charset="0"/>
                <a:cs typeface="Arial" charset="0"/>
              </a:rPr>
              <a:t>Nhận xét – Dặn dò</a:t>
            </a:r>
          </a:p>
        </p:txBody>
      </p:sp>
      <p:sp>
        <p:nvSpPr>
          <p:cNvPr id="2" name="Rectangle 1"/>
          <p:cNvSpPr/>
          <p:nvPr/>
        </p:nvSpPr>
        <p:spPr>
          <a:xfrm>
            <a:off x="1979639" y="1981200"/>
            <a:ext cx="9924186" cy="2554545"/>
          </a:xfrm>
          <a:prstGeom prst="rect">
            <a:avLst/>
          </a:prstGeom>
        </p:spPr>
        <p:txBody>
          <a:bodyPr wrap="square">
            <a:spAutoFit/>
          </a:bodyPr>
          <a:lstStyle/>
          <a:p>
            <a:pPr marL="571500" indent="-571500">
              <a:buFontTx/>
              <a:buChar char="-"/>
            </a:pPr>
            <a:r>
              <a:rPr lang="vi-VN" sz="40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Nhắc lại nội dung bài học.</a:t>
            </a:r>
            <a:endParaRPr lang="vi-VN" sz="4000" b="1" dirty="0">
              <a:solidFill>
                <a:prstClr val="black"/>
              </a:solidFill>
              <a:latin typeface="Times New Roman" pitchFamily="18" charset="0"/>
              <a:cs typeface="Times New Roman" pitchFamily="18" charset="0"/>
            </a:endParaRPr>
          </a:p>
          <a:p>
            <a:pPr marL="571500" indent="-571500">
              <a:buFontTx/>
              <a:buChar char="-"/>
            </a:pPr>
            <a:r>
              <a:rPr lang="vi-VN" sz="4000" b="1" dirty="0">
                <a:solidFill>
                  <a:prstClr val="black"/>
                </a:solidFill>
                <a:latin typeface="Times New Roman" pitchFamily="18" charset="0"/>
                <a:cs typeface="Times New Roman" pitchFamily="18" charset="0"/>
              </a:rPr>
              <a:t>V</a:t>
            </a:r>
            <a:r>
              <a:rPr lang="nl-NL" sz="4000" b="1" dirty="0">
                <a:solidFill>
                  <a:prstClr val="black"/>
                </a:solidFill>
                <a:latin typeface="Times New Roman" panose="02020603050405020304" pitchFamily="18" charset="0"/>
                <a:cs typeface="Times New Roman" panose="02020603050405020304" pitchFamily="18" charset="0"/>
              </a:rPr>
              <a:t>ề nhà đọc bài, kể lại câu chuyện cho người thân và chuẩn bị bài: “Hai bàn tay em”.</a:t>
            </a:r>
            <a:endParaRPr lang="vi-VN" sz="4000" b="1" dirty="0">
              <a:solidFill>
                <a:prstClr val="black"/>
              </a:solidFill>
              <a:latin typeface="Times New Roman" panose="02020603050405020304"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8846">
            <a:off x="9560850" y="4001642"/>
            <a:ext cx="762000" cy="2857500"/>
          </a:xfrm>
          <a:prstGeom prst="rect">
            <a:avLst/>
          </a:prstGeom>
        </p:spPr>
      </p:pic>
    </p:spTree>
    <p:extLst>
      <p:ext uri="{BB962C8B-B14F-4D97-AF65-F5344CB8AC3E}">
        <p14:creationId xmlns:p14="http://schemas.microsoft.com/office/powerpoint/2010/main" val="3677114266"/>
      </p:ext>
    </p:extLst>
  </p:cSld>
  <p:clrMapOvr>
    <a:masterClrMapping/>
  </p:clrMapOvr>
  <p:transitio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10" name="WordArt 8">
            <a:extLst>
              <a:ext uri="{FF2B5EF4-FFF2-40B4-BE49-F238E27FC236}">
                <a16:creationId xmlns:a16="http://schemas.microsoft.com/office/drawing/2014/main" id="{C547CD48-EC99-4811-A314-E4B4FD640795}"/>
              </a:ext>
            </a:extLst>
          </p:cNvPr>
          <p:cNvSpPr>
            <a:spLocks noChangeArrowheads="1" noChangeShapeType="1" noTextEdit="1"/>
          </p:cNvSpPr>
          <p:nvPr/>
        </p:nvSpPr>
        <p:spPr bwMode="auto">
          <a:xfrm>
            <a:off x="2286000" y="923719"/>
            <a:ext cx="7543486" cy="1736725"/>
          </a:xfrm>
          <a:prstGeom prst="rect">
            <a:avLst/>
          </a:prstGeom>
        </p:spPr>
        <p:txBody>
          <a:bodyPr wrap="none" fromWordArt="1">
            <a:prstTxWarp prst="textWave2">
              <a:avLst>
                <a:gd name="adj1" fmla="val 13005"/>
                <a:gd name="adj2" fmla="val 0"/>
              </a:avLst>
            </a:prstTxWarp>
          </a:bodyPr>
          <a:lstStyle/>
          <a:p>
            <a:pPr algn="ctr" defTabSz="457200"/>
            <a:r>
              <a:rPr lang="en-US" sz="5400" b="1" i="1" kern="10" dirty="0" err="1">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Chúc</a:t>
            </a:r>
            <a:r>
              <a:rPr lang="en-US" sz="5400" b="1" i="1" kern="10" dirty="0">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  </a:t>
            </a:r>
            <a:r>
              <a:rPr lang="en-US" sz="5400" b="1" i="1" kern="10" dirty="0" err="1">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các</a:t>
            </a:r>
            <a:r>
              <a:rPr lang="en-US" sz="5400" b="1" i="1" kern="10" dirty="0">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 </a:t>
            </a:r>
            <a:r>
              <a:rPr lang="en-US" sz="5400" b="1" i="1" kern="10" dirty="0" err="1">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em</a:t>
            </a:r>
            <a:r>
              <a:rPr lang="en-US" sz="5400" b="1" i="1" kern="10" dirty="0">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 </a:t>
            </a:r>
            <a:r>
              <a:rPr lang="en-US" sz="5400" b="1" i="1" kern="10" dirty="0" err="1">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chăm</a:t>
            </a:r>
            <a:r>
              <a:rPr lang="en-US" sz="5400" b="1" i="1" kern="10" dirty="0">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 </a:t>
            </a:r>
            <a:r>
              <a:rPr lang="en-US" sz="5400" b="1" i="1" kern="10" dirty="0" err="1">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ngoan</a:t>
            </a:r>
            <a:r>
              <a:rPr lang="en-US" sz="5400" b="1" i="1" kern="10" dirty="0">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 </a:t>
            </a:r>
            <a:r>
              <a:rPr lang="en-US" sz="5400" b="1" i="1" kern="10" dirty="0" err="1">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học</a:t>
            </a:r>
            <a:r>
              <a:rPr lang="en-US" sz="5400" b="1" i="1" kern="10" dirty="0">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 </a:t>
            </a:r>
            <a:r>
              <a:rPr lang="en-US" sz="5400" b="1" i="1" kern="10" dirty="0" err="1">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rPr>
              <a:t>giỏi</a:t>
            </a:r>
            <a:endParaRPr lang="en-US" sz="5400" b="1" i="1" kern="10" dirty="0">
              <a:ln w="9525">
                <a:solidFill>
                  <a:srgbClr val="FFFFFF"/>
                </a:solidFill>
                <a:round/>
                <a:headEnd/>
                <a:tailEnd/>
              </a:ln>
              <a:solidFill>
                <a:srgbClr val="FF0000"/>
              </a:solidFill>
              <a:effectLst>
                <a:outerShdw dist="53882" dir="2700000" algn="ctr" rotWithShape="0">
                  <a:srgbClr val="9999FF">
                    <a:alpha val="79999"/>
                  </a:srgbClr>
                </a:outerShdw>
              </a:effectLst>
              <a:latin typeface=".VnTime"/>
              <a:cs typeface="Times New Roman" panose="02020603050405020304" pitchFamily="18" charset="0"/>
            </a:endParaRPr>
          </a:p>
        </p:txBody>
      </p:sp>
      <p:sp>
        <p:nvSpPr>
          <p:cNvPr id="11" name="WordArt 7">
            <a:extLst>
              <a:ext uri="{FF2B5EF4-FFF2-40B4-BE49-F238E27FC236}">
                <a16:creationId xmlns:a16="http://schemas.microsoft.com/office/drawing/2014/main" id="{8B854437-694B-41EB-B6D3-C5E86D51259C}"/>
              </a:ext>
            </a:extLst>
          </p:cNvPr>
          <p:cNvSpPr>
            <a:spLocks noChangeArrowheads="1" noChangeShapeType="1" noTextEdit="1"/>
          </p:cNvSpPr>
          <p:nvPr/>
        </p:nvSpPr>
        <p:spPr bwMode="auto">
          <a:xfrm>
            <a:off x="3238343" y="3507825"/>
            <a:ext cx="5638800" cy="1600200"/>
          </a:xfrm>
          <a:prstGeom prst="rect">
            <a:avLst/>
          </a:prstGeom>
        </p:spPr>
        <p:txBody>
          <a:bodyPr wrap="none" fromWordArt="1">
            <a:prstTxWarp prst="textPlain">
              <a:avLst>
                <a:gd name="adj" fmla="val 50000"/>
              </a:avLst>
            </a:prstTxWarp>
            <a:scene3d>
              <a:camera prst="legacyPerspectiveFront">
                <a:rot lat="20519985" lon="1080000" rev="0"/>
              </a:camera>
              <a:lightRig rig="legacyHarsh2" dir="b"/>
            </a:scene3d>
            <a:sp3d extrusionH="430200" prstMaterial="legacyMatte">
              <a:extrusionClr>
                <a:srgbClr val="FF6600"/>
              </a:extrusionClr>
              <a:contourClr>
                <a:srgbClr val="FFE701"/>
              </a:contourClr>
            </a:sp3d>
          </a:bodyPr>
          <a:lstStyle/>
          <a:p>
            <a:pPr algn="ctr" defTabSz="457200"/>
            <a:r>
              <a:rPr lang="en-US" sz="6000" b="1" i="1" kern="10" dirty="0" err="1">
                <a:ln w="9525">
                  <a:round/>
                  <a:headEnd/>
                  <a:tailEnd/>
                </a:ln>
                <a:gradFill rotWithShape="1">
                  <a:gsLst>
                    <a:gs pos="0">
                      <a:srgbClr val="FFE701"/>
                    </a:gs>
                    <a:gs pos="100000">
                      <a:srgbClr val="FE3E02"/>
                    </a:gs>
                  </a:gsLst>
                  <a:lin ang="5400000" scaled="1"/>
                </a:gradFill>
                <a:latin typeface=".VnTime"/>
                <a:cs typeface="Times New Roman" panose="02020603050405020304" pitchFamily="18" charset="0"/>
              </a:rPr>
              <a:t>Chào</a:t>
            </a:r>
            <a:r>
              <a:rPr lang="en-US" sz="6000" b="1" i="1" kern="10" dirty="0">
                <a:ln w="9525">
                  <a:round/>
                  <a:headEnd/>
                  <a:tailEnd/>
                </a:ln>
                <a:gradFill rotWithShape="1">
                  <a:gsLst>
                    <a:gs pos="0">
                      <a:srgbClr val="FFE701"/>
                    </a:gs>
                    <a:gs pos="100000">
                      <a:srgbClr val="FE3E02"/>
                    </a:gs>
                  </a:gsLst>
                  <a:lin ang="5400000" scaled="1"/>
                </a:gradFill>
                <a:latin typeface=".VnTime"/>
                <a:cs typeface="Times New Roman" panose="02020603050405020304" pitchFamily="18" charset="0"/>
              </a:rPr>
              <a:t> </a:t>
            </a:r>
            <a:r>
              <a:rPr lang="en-US" sz="6000" b="1" i="1" kern="10" dirty="0" err="1">
                <a:ln w="9525">
                  <a:round/>
                  <a:headEnd/>
                  <a:tailEnd/>
                </a:ln>
                <a:gradFill rotWithShape="1">
                  <a:gsLst>
                    <a:gs pos="0">
                      <a:srgbClr val="FFE701"/>
                    </a:gs>
                    <a:gs pos="100000">
                      <a:srgbClr val="FE3E02"/>
                    </a:gs>
                  </a:gsLst>
                  <a:lin ang="5400000" scaled="1"/>
                </a:gradFill>
                <a:latin typeface=".VnTime"/>
                <a:cs typeface="Times New Roman" panose="02020603050405020304" pitchFamily="18" charset="0"/>
              </a:rPr>
              <a:t>tạm</a:t>
            </a:r>
            <a:r>
              <a:rPr lang="en-US" sz="6000" b="1" i="1" kern="10" dirty="0">
                <a:ln w="9525">
                  <a:round/>
                  <a:headEnd/>
                  <a:tailEnd/>
                </a:ln>
                <a:gradFill rotWithShape="1">
                  <a:gsLst>
                    <a:gs pos="0">
                      <a:srgbClr val="FFE701"/>
                    </a:gs>
                    <a:gs pos="100000">
                      <a:srgbClr val="FE3E02"/>
                    </a:gs>
                  </a:gsLst>
                  <a:lin ang="5400000" scaled="1"/>
                </a:gradFill>
                <a:latin typeface=".VnTime"/>
                <a:cs typeface="Times New Roman" panose="02020603050405020304" pitchFamily="18" charset="0"/>
              </a:rPr>
              <a:t> </a:t>
            </a:r>
            <a:r>
              <a:rPr lang="en-US" sz="6000" b="1" i="1" kern="10" dirty="0" err="1">
                <a:ln w="9525">
                  <a:round/>
                  <a:headEnd/>
                  <a:tailEnd/>
                </a:ln>
                <a:gradFill rotWithShape="1">
                  <a:gsLst>
                    <a:gs pos="0">
                      <a:srgbClr val="FFE701"/>
                    </a:gs>
                    <a:gs pos="100000">
                      <a:srgbClr val="FE3E02"/>
                    </a:gs>
                  </a:gsLst>
                  <a:lin ang="5400000" scaled="1"/>
                </a:gradFill>
                <a:latin typeface=".VnTime"/>
                <a:cs typeface="Times New Roman" panose="02020603050405020304" pitchFamily="18" charset="0"/>
              </a:rPr>
              <a:t>biệt</a:t>
            </a:r>
            <a:endParaRPr lang="en-US" sz="6000" b="1" i="1" kern="10" dirty="0">
              <a:ln w="9525">
                <a:round/>
                <a:headEnd/>
                <a:tailEnd/>
              </a:ln>
              <a:gradFill rotWithShape="1">
                <a:gsLst>
                  <a:gs pos="0">
                    <a:srgbClr val="FFE701"/>
                  </a:gs>
                  <a:gs pos="100000">
                    <a:srgbClr val="FE3E02"/>
                  </a:gs>
                </a:gsLst>
                <a:lin ang="5400000" scaled="1"/>
              </a:gradFill>
              <a:latin typeface=".VnTime"/>
              <a:cs typeface="Times New Roman" panose="02020603050405020304" pitchFamily="18" charset="0"/>
            </a:endParaRPr>
          </a:p>
        </p:txBody>
      </p:sp>
    </p:spTree>
    <p:extLst>
      <p:ext uri="{BB962C8B-B14F-4D97-AF65-F5344CB8AC3E}">
        <p14:creationId xmlns:p14="http://schemas.microsoft.com/office/powerpoint/2010/main" val="18808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2000"/>
                                        <p:tgtEl>
                                          <p:spTgt spid="10"/>
                                        </p:tgtEl>
                                      </p:cBhvr>
                                    </p:animEffect>
                                  </p:childTnLst>
                                </p:cTn>
                              </p:par>
                              <p:par>
                                <p:cTn id="8" presetID="21" presetClass="entr" presetSubtype="4" repeatCount="500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4)">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276" y="0"/>
            <a:ext cx="7010399" cy="6760031"/>
          </a:xfrm>
          <a:prstGeom prst="rect">
            <a:avLst/>
          </a:prstGeom>
          <a:noFill/>
          <a:extLst>
            <a:ext uri="{909E8E84-426E-40DD-AFC4-6F175D3DCCD1}">
              <a14:hiddenFill xmlns:a14="http://schemas.microsoft.com/office/drawing/2010/main">
                <a:solidFill>
                  <a:srgbClr val="FFFFFF"/>
                </a:solidFill>
              </a14:hiddenFill>
            </a:ext>
          </a:extLst>
        </p:spPr>
      </p:pic>
      <p:sp>
        <p:nvSpPr>
          <p:cNvPr id="5" name="Vertical Scroll 4"/>
          <p:cNvSpPr/>
          <p:nvPr/>
        </p:nvSpPr>
        <p:spPr>
          <a:xfrm>
            <a:off x="7620000" y="1113905"/>
            <a:ext cx="4034444" cy="5439295"/>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prstClr val="black"/>
                </a:solidFill>
                <a:latin typeface="Times New Roman" pitchFamily="18" charset="0"/>
                <a:cs typeface="Times New Roman" pitchFamily="18" charset="0"/>
              </a:rPr>
              <a:t>Em hiểu như thế nào về ‘‘Măng non’’?</a:t>
            </a:r>
            <a:endParaRPr lang="en-US" sz="5400" b="1" dirty="0">
              <a:solidFill>
                <a:prstClr val="black"/>
              </a:solidFill>
              <a:latin typeface=".VnTime"/>
              <a:cs typeface="Times New Roman" pitchFamily="18" charset="0"/>
            </a:endParaRPr>
          </a:p>
        </p:txBody>
      </p:sp>
      <p:sp>
        <p:nvSpPr>
          <p:cNvPr id="4" name="Vertical Scroll 3"/>
          <p:cNvSpPr/>
          <p:nvPr/>
        </p:nvSpPr>
        <p:spPr>
          <a:xfrm>
            <a:off x="7620000" y="1113905"/>
            <a:ext cx="4034444" cy="5439295"/>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VnTime"/>
                <a:cs typeface="Times New Roman" pitchFamily="18" charset="0"/>
              </a:rPr>
              <a:t>Măng</a:t>
            </a:r>
            <a:r>
              <a:rPr lang="en-US" sz="3200" dirty="0">
                <a:solidFill>
                  <a:prstClr val="black"/>
                </a:solidFill>
                <a:latin typeface=".VnTime"/>
                <a:cs typeface="Times New Roman" pitchFamily="18" charset="0"/>
              </a:rPr>
              <a:t> non có </a:t>
            </a:r>
            <a:r>
              <a:rPr lang="en-US" sz="3200" dirty="0" err="1">
                <a:solidFill>
                  <a:prstClr val="black"/>
                </a:solidFill>
                <a:latin typeface=".VnTime"/>
                <a:cs typeface="Times New Roman" pitchFamily="18" charset="0"/>
              </a:rPr>
              <a:t>nghĩa</a:t>
            </a:r>
            <a:r>
              <a:rPr lang="en-US" sz="3200" dirty="0">
                <a:solidFill>
                  <a:prstClr val="black"/>
                </a:solidFill>
                <a:latin typeface=".VnTime"/>
                <a:cs typeface="Times New Roman" pitchFamily="18" charset="0"/>
              </a:rPr>
              <a:t> là </a:t>
            </a:r>
            <a:r>
              <a:rPr lang="en-US" sz="3200" dirty="0" err="1">
                <a:solidFill>
                  <a:prstClr val="black"/>
                </a:solidFill>
                <a:latin typeface=".VnTime"/>
                <a:cs typeface="Times New Roman" pitchFamily="18" charset="0"/>
              </a:rPr>
              <a:t>măng</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mới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nhu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thường</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được</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dùng</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đê</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nói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vê</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lứa</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tuổi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thiếu</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niên</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nhi</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đồng</a:t>
            </a:r>
            <a:r>
              <a:rPr lang="en-US" sz="3200" dirty="0">
                <a:solidFill>
                  <a:prstClr val="black"/>
                </a:solidFill>
                <a:latin typeface=".VnTime"/>
                <a:cs typeface="Times New Roman" pitchFamily="18" charset="0"/>
              </a:rPr>
              <a:t> hay </a:t>
            </a:r>
            <a:r>
              <a:rPr lang="en-US" sz="3200" dirty="0" err="1">
                <a:solidFill>
                  <a:prstClr val="black"/>
                </a:solidFill>
                <a:latin typeface=".VnTime"/>
                <a:cs typeface="Times New Roman" pitchFamily="18" charset="0"/>
              </a:rPr>
              <a:t>còn</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gọi</a:t>
            </a:r>
            <a:r>
              <a:rPr lang="en-US" sz="3200" dirty="0">
                <a:solidFill>
                  <a:prstClr val="black"/>
                </a:solidFill>
                <a:latin typeface=".VnTime"/>
                <a:cs typeface="Times New Roman" pitchFamily="18" charset="0"/>
              </a:rPr>
              <a:t> là </a:t>
            </a:r>
            <a:r>
              <a:rPr lang="en-US" sz="3200" dirty="0" err="1">
                <a:solidFill>
                  <a:prstClr val="black"/>
                </a:solidFill>
                <a:latin typeface=".VnTime"/>
                <a:cs typeface="Times New Roman" pitchFamily="18" charset="0"/>
              </a:rPr>
              <a:t>thê</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hê</a:t>
            </a:r>
            <a:r>
              <a:rPr lang="en-US" sz="3200" dirty="0">
                <a:solidFill>
                  <a:prstClr val="black"/>
                </a:solidFill>
                <a:latin typeface=".VnTime"/>
                <a:cs typeface="Times New Roman" pitchFamily="18" charset="0"/>
              </a:rPr>
              <a:t>̣ </a:t>
            </a:r>
            <a:r>
              <a:rPr lang="en-US" sz="3200" dirty="0" err="1">
                <a:solidFill>
                  <a:prstClr val="black"/>
                </a:solidFill>
                <a:latin typeface=".VnTime"/>
                <a:cs typeface="Times New Roman" pitchFamily="18" charset="0"/>
              </a:rPr>
              <a:t>măng</a:t>
            </a:r>
            <a:r>
              <a:rPr lang="en-US" sz="3200" dirty="0">
                <a:solidFill>
                  <a:prstClr val="black"/>
                </a:solidFill>
                <a:latin typeface=".VnTime"/>
                <a:cs typeface="Times New Roman" pitchFamily="18" charset="0"/>
              </a:rPr>
              <a:t> non.</a:t>
            </a:r>
          </a:p>
        </p:txBody>
      </p:sp>
    </p:spTree>
    <p:extLst>
      <p:ext uri="{BB962C8B-B14F-4D97-AF65-F5344CB8AC3E}">
        <p14:creationId xmlns:p14="http://schemas.microsoft.com/office/powerpoint/2010/main" val="217043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6021977" cy="48332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976" y="0"/>
            <a:ext cx="5995851" cy="4833256"/>
          </a:xfrm>
          <a:prstGeom prst="rect">
            <a:avLst/>
          </a:prstGeom>
        </p:spPr>
      </p:pic>
      <p:sp>
        <p:nvSpPr>
          <p:cNvPr id="9" name="TextBox 6"/>
          <p:cNvSpPr txBox="1">
            <a:spLocks noChangeArrowheads="1"/>
          </p:cNvSpPr>
          <p:nvPr/>
        </p:nvSpPr>
        <p:spPr bwMode="auto">
          <a:xfrm>
            <a:off x="7471953" y="5050429"/>
            <a:ext cx="3553097" cy="10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14377" eaLnBrk="1" hangingPunct="1">
              <a:lnSpc>
                <a:spcPct val="150000"/>
              </a:lnSpc>
            </a:pPr>
            <a:r>
              <a:rPr lang="en-US" sz="4800" dirty="0" err="1">
                <a:solidFill>
                  <a:srgbClr val="FF0000"/>
                </a:solidFill>
                <a:latin typeface=".VnTime"/>
                <a:cs typeface="Times New Roman" pitchFamily="18" charset="0"/>
              </a:rPr>
              <a:t>Gà</a:t>
            </a:r>
            <a:r>
              <a:rPr lang="en-US" sz="4800" dirty="0">
                <a:solidFill>
                  <a:srgbClr val="FF0000"/>
                </a:solidFill>
                <a:latin typeface=".VnTime"/>
                <a:cs typeface="Times New Roman" pitchFamily="18" charset="0"/>
              </a:rPr>
              <a:t> </a:t>
            </a:r>
            <a:r>
              <a:rPr lang="en-US" sz="4800" dirty="0" err="1">
                <a:solidFill>
                  <a:srgbClr val="FF0000"/>
                </a:solidFill>
                <a:latin typeface=".VnTime"/>
                <a:cs typeface="Times New Roman" pitchFamily="18" charset="0"/>
              </a:rPr>
              <a:t>mái</a:t>
            </a:r>
            <a:endParaRPr lang="en-US" sz="4800" dirty="0">
              <a:solidFill>
                <a:srgbClr val="FF0000"/>
              </a:solidFill>
              <a:latin typeface=".VnTime"/>
              <a:cs typeface="Times New Roman" pitchFamily="18" charset="0"/>
            </a:endParaRPr>
          </a:p>
        </p:txBody>
      </p:sp>
      <p:pic>
        <p:nvPicPr>
          <p:cNvPr id="10" name="Picture 9"/>
          <p:cNvPicPr>
            <a:picLocks noChangeAspect="1"/>
          </p:cNvPicPr>
          <p:nvPr/>
        </p:nvPicPr>
        <p:blipFill>
          <a:blip r:embed="rId4"/>
          <a:stretch>
            <a:fillRect/>
          </a:stretch>
        </p:blipFill>
        <p:spPr>
          <a:xfrm>
            <a:off x="704352" y="5050429"/>
            <a:ext cx="3580266" cy="1311183"/>
          </a:xfrm>
          <a:prstGeom prst="rect">
            <a:avLst/>
          </a:prstGeom>
        </p:spPr>
      </p:pic>
    </p:spTree>
    <p:extLst>
      <p:ext uri="{BB962C8B-B14F-4D97-AF65-F5344CB8AC3E}">
        <p14:creationId xmlns:p14="http://schemas.microsoft.com/office/powerpoint/2010/main" val="5148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NEC 01\Documents\hình nền pp\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862051"/>
            <a:ext cx="12358255" cy="1061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556029" y="954740"/>
            <a:ext cx="11785600" cy="21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14377" eaLnBrk="1" hangingPunct="1">
              <a:lnSpc>
                <a:spcPct val="150000"/>
              </a:lnSpc>
            </a:pPr>
            <a:r>
              <a:rPr lang="en-US" sz="4800" u="sng" dirty="0" err="1">
                <a:solidFill>
                  <a:srgbClr val="0033CC"/>
                </a:solidFill>
                <a:latin typeface="Times New Roman" panose="02020603050405020304" pitchFamily="18" charset="0"/>
                <a:cs typeface="Times New Roman" panose="02020603050405020304" pitchFamily="18" charset="0"/>
              </a:rPr>
              <a:t>Tập</a:t>
            </a:r>
            <a:r>
              <a:rPr lang="en-US" sz="4800" u="sng" dirty="0">
                <a:solidFill>
                  <a:srgbClr val="0033CC"/>
                </a:solidFill>
                <a:latin typeface="Times New Roman" panose="02020603050405020304" pitchFamily="18" charset="0"/>
                <a:cs typeface="Times New Roman" panose="02020603050405020304" pitchFamily="18" charset="0"/>
              </a:rPr>
              <a:t> </a:t>
            </a:r>
            <a:r>
              <a:rPr lang="en-US" sz="4800" u="sng" dirty="0" err="1">
                <a:solidFill>
                  <a:srgbClr val="0033CC"/>
                </a:solidFill>
                <a:latin typeface="Times New Roman" panose="02020603050405020304" pitchFamily="18" charset="0"/>
                <a:cs typeface="Times New Roman" panose="02020603050405020304" pitchFamily="18" charset="0"/>
              </a:rPr>
              <a:t>đọc</a:t>
            </a:r>
            <a:r>
              <a:rPr lang="en-US" sz="4800" u="sng" dirty="0">
                <a:solidFill>
                  <a:srgbClr val="0033CC"/>
                </a:solidFill>
                <a:latin typeface="Times New Roman" panose="02020603050405020304" pitchFamily="18" charset="0"/>
                <a:cs typeface="Times New Roman" panose="02020603050405020304" pitchFamily="18" charset="0"/>
              </a:rPr>
              <a:t> – </a:t>
            </a:r>
            <a:r>
              <a:rPr lang="en-US" sz="4800" u="sng" dirty="0" err="1">
                <a:solidFill>
                  <a:srgbClr val="0033CC"/>
                </a:solidFill>
                <a:latin typeface="Times New Roman" panose="02020603050405020304" pitchFamily="18" charset="0"/>
                <a:cs typeface="Times New Roman" panose="02020603050405020304" pitchFamily="18" charset="0"/>
              </a:rPr>
              <a:t>kể</a:t>
            </a:r>
            <a:r>
              <a:rPr lang="en-US" sz="4800" u="sng" dirty="0">
                <a:solidFill>
                  <a:srgbClr val="0033CC"/>
                </a:solidFill>
                <a:latin typeface="Times New Roman" panose="02020603050405020304" pitchFamily="18" charset="0"/>
                <a:cs typeface="Times New Roman" panose="02020603050405020304" pitchFamily="18" charset="0"/>
              </a:rPr>
              <a:t> </a:t>
            </a:r>
            <a:r>
              <a:rPr lang="en-US" sz="4800" u="sng" dirty="0" err="1">
                <a:solidFill>
                  <a:srgbClr val="0033CC"/>
                </a:solidFill>
                <a:latin typeface="Times New Roman" panose="02020603050405020304" pitchFamily="18" charset="0"/>
                <a:cs typeface="Times New Roman" panose="02020603050405020304" pitchFamily="18" charset="0"/>
              </a:rPr>
              <a:t>chuyện</a:t>
            </a:r>
            <a:endParaRPr lang="en-US" sz="4800" u="sng" dirty="0">
              <a:solidFill>
                <a:srgbClr val="0033CC"/>
              </a:solidFill>
              <a:latin typeface="Times New Roman" panose="02020603050405020304" pitchFamily="18" charset="0"/>
              <a:cs typeface="Times New Roman" panose="02020603050405020304" pitchFamily="18" charset="0"/>
            </a:endParaRPr>
          </a:p>
          <a:p>
            <a:pPr algn="ctr" defTabSz="914377" eaLnBrk="1" hangingPunct="1">
              <a:lnSpc>
                <a:spcPct val="150000"/>
              </a:lnSpc>
            </a:pPr>
            <a:r>
              <a:rPr lang="en-US" sz="4800" dirty="0" err="1">
                <a:solidFill>
                  <a:srgbClr val="FF0000"/>
                </a:solidFill>
                <a:latin typeface="Times New Roman" panose="02020603050405020304" pitchFamily="18" charset="0"/>
                <a:cs typeface="Times New Roman" panose="02020603050405020304" pitchFamily="18" charset="0"/>
              </a:rPr>
              <a:t>Tiết</a:t>
            </a:r>
            <a:r>
              <a:rPr lang="en-US" sz="4800" dirty="0">
                <a:solidFill>
                  <a:srgbClr val="FF0000"/>
                </a:solidFill>
                <a:latin typeface="Times New Roman" panose="02020603050405020304" pitchFamily="18" charset="0"/>
                <a:cs typeface="Times New Roman" panose="02020603050405020304" pitchFamily="18" charset="0"/>
              </a:rPr>
              <a:t> 1 : </a:t>
            </a:r>
            <a:r>
              <a:rPr lang="en-US" sz="4800" dirty="0" err="1">
                <a:solidFill>
                  <a:srgbClr val="FF0000"/>
                </a:solidFill>
                <a:latin typeface="Times New Roman" panose="02020603050405020304" pitchFamily="18" charset="0"/>
                <a:cs typeface="Times New Roman" panose="02020603050405020304" pitchFamily="18" charset="0"/>
              </a:rPr>
              <a:t>Cậu</a:t>
            </a:r>
            <a:r>
              <a:rPr lang="en-US" sz="4800" dirty="0">
                <a:solidFill>
                  <a:srgbClr val="FF0000"/>
                </a:solidFill>
                <a:latin typeface="Times New Roman" panose="02020603050405020304" pitchFamily="18" charset="0"/>
                <a:cs typeface="Times New Roman" panose="02020603050405020304" pitchFamily="18" charset="0"/>
              </a:rPr>
              <a:t> bé thông minh</a:t>
            </a:r>
          </a:p>
        </p:txBody>
      </p:sp>
      <p:pic>
        <p:nvPicPr>
          <p:cNvPr id="3" name="6"/>
          <p:cNvPicPr>
            <a:picLocks noChangeAspect="1"/>
          </p:cNvPicPr>
          <p:nvPr/>
        </p:nvPicPr>
        <p:blipFill rotWithShape="1">
          <a:blip r:embed="rId3">
            <a:extLst>
              <a:ext uri="{28A0092B-C50C-407E-A947-70E740481C1C}">
                <a14:useLocalDpi xmlns:a14="http://schemas.microsoft.com/office/drawing/2010/main" val="0"/>
              </a:ext>
            </a:extLst>
          </a:blip>
          <a:srcRect t="34927"/>
          <a:stretch/>
        </p:blipFill>
        <p:spPr>
          <a:xfrm>
            <a:off x="-203202" y="2664823"/>
            <a:ext cx="12192001" cy="4193177"/>
          </a:xfrm>
          <a:prstGeom prst="rect">
            <a:avLst/>
          </a:prstGeom>
        </p:spPr>
      </p:pic>
      <p:sp>
        <p:nvSpPr>
          <p:cNvPr id="2" name="TextBox 1">
            <a:extLst>
              <a:ext uri="{FF2B5EF4-FFF2-40B4-BE49-F238E27FC236}">
                <a16:creationId xmlns:a16="http://schemas.microsoft.com/office/drawing/2014/main" id="{095D1274-FF09-9D47-BA34-F15C5DD1B37A}"/>
              </a:ext>
            </a:extLst>
          </p:cNvPr>
          <p:cNvSpPr txBox="1"/>
          <p:nvPr/>
        </p:nvSpPr>
        <p:spPr>
          <a:xfrm>
            <a:off x="2078181" y="363371"/>
            <a:ext cx="9144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T</a:t>
            </a:r>
            <a:r>
              <a:rPr lang="en-VN" sz="4400" dirty="0">
                <a:latin typeface="Times New Roman" panose="02020603050405020304" pitchFamily="18" charset="0"/>
                <a:cs typeface="Times New Roman" panose="02020603050405020304" pitchFamily="18" charset="0"/>
              </a:rPr>
              <a:t>hứ hai, ngày 20 tháng 9 năm 2021</a:t>
            </a:r>
          </a:p>
        </p:txBody>
      </p:sp>
    </p:spTree>
    <p:extLst>
      <p:ext uri="{BB962C8B-B14F-4D97-AF65-F5344CB8AC3E}">
        <p14:creationId xmlns:p14="http://schemas.microsoft.com/office/powerpoint/2010/main" val="3889838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6110517-3D01-B842-8A5E-6736C7AF2E0F}"/>
              </a:ext>
            </a:extLst>
          </p:cNvPr>
          <p:cNvSpPr txBox="1">
            <a:spLocks noChangeArrowheads="1"/>
          </p:cNvSpPr>
          <p:nvPr/>
        </p:nvSpPr>
        <p:spPr bwMode="auto">
          <a:xfrm>
            <a:off x="982913" y="735504"/>
            <a:ext cx="1022617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4000" b="1" dirty="0">
                <a:latin typeface="Times New Roman" panose="02020603050405020304" pitchFamily="18" charset="0"/>
                <a:cs typeface="Times New Roman" panose="02020603050405020304" pitchFamily="18" charset="0"/>
              </a:rPr>
              <a:t>Cậu bé thông minh</a:t>
            </a:r>
            <a:endParaRPr lang="vi-VN" alt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2354BBD-B48C-BC47-9B0F-6914CEF5100A}"/>
              </a:ext>
            </a:extLst>
          </p:cNvPr>
          <p:cNvSpPr txBox="1"/>
          <p:nvPr/>
        </p:nvSpPr>
        <p:spPr>
          <a:xfrm>
            <a:off x="335909" y="1263939"/>
            <a:ext cx="11319654" cy="5324535"/>
          </a:xfrm>
          <a:prstGeom prst="rect">
            <a:avLst/>
          </a:prstGeom>
          <a:noFill/>
        </p:spPr>
        <p:txBody>
          <a:bodyPr wrap="square">
            <a:spAutoFit/>
          </a:bodyPr>
          <a:lstStyle/>
          <a:p>
            <a:pPr algn="just" eaLnBrk="1" fontAlgn="auto" hangingPunct="1">
              <a:spcBef>
                <a:spcPts val="0"/>
              </a:spcBef>
              <a:spcAft>
                <a:spcPts val="0"/>
              </a:spcAft>
              <a:defRPr/>
            </a:pPr>
            <a:r>
              <a:rPr lang="en-US"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1. Ngày xưa, có một ông vua muốn tìm người tài ra giúp nước. Vua hạ lệnh cho mỗi làng trong vùng nọ phải nộp một con gà trống biết đẻ trứng, nếu không có thì cả làng phải chịu tội.</a:t>
            </a:r>
          </a:p>
          <a:p>
            <a:pPr algn="just" eaLnBrk="1" fontAlgn="auto" hangingPunct="1">
              <a:spcBef>
                <a:spcPts val="0"/>
              </a:spcBef>
              <a:spcAft>
                <a:spcPts val="0"/>
              </a:spcAft>
              <a:defRPr/>
            </a:pPr>
            <a:r>
              <a:rPr lang="en-US" sz="3400"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Được lệnh vua, cả vùng lo sợ. Chỉ có một cậu bé bình tĩnh thưa với cha:</a:t>
            </a:r>
          </a:p>
          <a:p>
            <a:pPr algn="just" eaLnBrk="1" fontAlgn="auto" hangingPunct="1">
              <a:spcBef>
                <a:spcPts val="0"/>
              </a:spcBef>
              <a:spcAft>
                <a:spcPts val="0"/>
              </a:spcAft>
              <a:defRPr/>
            </a:pPr>
            <a:r>
              <a:rPr lang="en-US" sz="3400"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 Cha đưa con lên kinh đô gặp Đức Vua, con sẽ lo được việc này.</a:t>
            </a:r>
          </a:p>
          <a:p>
            <a:pPr algn="just" eaLnBrk="1" fontAlgn="auto" hangingPunct="1">
              <a:spcBef>
                <a:spcPts val="0"/>
              </a:spcBef>
              <a:spcAft>
                <a:spcPts val="0"/>
              </a:spcAft>
              <a:defRPr/>
            </a:pPr>
            <a:r>
              <a:rPr lang="en-US" sz="3400"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Người cha lấy làm lạ, nói rõ với làng. Làng không biết làm thế nào, đành cấp tiền cho hai cha con lên đường.</a:t>
            </a:r>
          </a:p>
        </p:txBody>
      </p:sp>
      <p:cxnSp>
        <p:nvCxnSpPr>
          <p:cNvPr id="9" name="Straight Connector 8">
            <a:extLst>
              <a:ext uri="{FF2B5EF4-FFF2-40B4-BE49-F238E27FC236}">
                <a16:creationId xmlns:a16="http://schemas.microsoft.com/office/drawing/2014/main" id="{AAD1B6C8-A5D2-3B46-869C-521A5C00FA60}"/>
              </a:ext>
            </a:extLst>
          </p:cNvPr>
          <p:cNvCxnSpPr/>
          <p:nvPr/>
        </p:nvCxnSpPr>
        <p:spPr>
          <a:xfrm>
            <a:off x="0" y="566738"/>
            <a:ext cx="11728945"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2" name="文本框 1">
            <a:extLst>
              <a:ext uri="{FF2B5EF4-FFF2-40B4-BE49-F238E27FC236}">
                <a16:creationId xmlns:a16="http://schemas.microsoft.com/office/drawing/2014/main" id="{7278A568-4DE0-3047-B9A2-4BBFAA7326A5}"/>
              </a:ext>
            </a:extLst>
          </p:cNvPr>
          <p:cNvSpPr txBox="1"/>
          <p:nvPr/>
        </p:nvSpPr>
        <p:spPr>
          <a:xfrm>
            <a:off x="4386061" y="57151"/>
            <a:ext cx="3219351" cy="647700"/>
          </a:xfrm>
          <a:prstGeom prst="roundRect">
            <a:avLst/>
          </a:prstGeom>
          <a:solidFill>
            <a:srgbClr val="257A14"/>
          </a:solidFill>
          <a:effectLst>
            <a:outerShdw blurRad="76200" dir="18900000" sy="23000" kx="-1200000" algn="bl" rotWithShape="0">
              <a:prstClr val="black">
                <a:alpha val="20000"/>
              </a:prstClr>
            </a:outerShdw>
          </a:effectLst>
        </p:spPr>
        <p:txBody>
          <a:bodyPr wrap="square">
            <a:spAutoFit/>
          </a:bodyPr>
          <a:lstStyle/>
          <a:p>
            <a:pPr algn="ctr" eaLnBrk="1" fontAlgn="auto" hangingPunct="1">
              <a:spcBef>
                <a:spcPts val="0"/>
              </a:spcBef>
              <a:spcAft>
                <a:spcPts val="0"/>
              </a:spcAft>
              <a:defRPr/>
            </a:pPr>
            <a:r>
              <a:rPr lang="en-US" altLang="zh-CN" sz="3200" b="1" spc="600" dirty="0">
                <a:solidFill>
                  <a:prstClr val="white"/>
                </a:solidFill>
                <a:latin typeface="Times New Roman" panose="02020603050405020304" pitchFamily="18" charset="0"/>
                <a:cs typeface="Times New Roman" panose="02020603050405020304" pitchFamily="18" charset="0"/>
                <a:sym typeface="+mn-lt"/>
              </a:rPr>
              <a:t>TẬP ĐỌC</a:t>
            </a:r>
            <a:endParaRPr lang="zh-CN" altLang="en-US" sz="3200" b="1" spc="600" dirty="0">
              <a:solidFill>
                <a:prstClr val="white"/>
              </a:solidFill>
              <a:latin typeface="Times New Roman" panose="02020603050405020304" pitchFamily="18" charset="0"/>
              <a:cs typeface="Times New Roman" panose="02020603050405020304" pitchFamily="18"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2A0CF9-87EE-524F-BC99-7FB2C1364100}"/>
              </a:ext>
            </a:extLst>
          </p:cNvPr>
          <p:cNvSpPr txBox="1"/>
          <p:nvPr/>
        </p:nvSpPr>
        <p:spPr>
          <a:xfrm>
            <a:off x="315883" y="199505"/>
            <a:ext cx="11654444" cy="6494085"/>
          </a:xfrm>
          <a:prstGeom prst="rect">
            <a:avLst/>
          </a:prstGeom>
          <a:noFill/>
          <a:ln>
            <a:solidFill>
              <a:schemeClr val="accent6">
                <a:lumMod val="75000"/>
              </a:schemeClr>
            </a:solidFill>
          </a:ln>
        </p:spPr>
        <p:txBody>
          <a:bodyPr wrap="square">
            <a:spAutoFit/>
          </a:bodyPr>
          <a:lstStyle/>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2. Đến trước cung vua, cậu bé kêu khóc om sòm. Vua cho gọi vào, hỏi:</a:t>
            </a:r>
          </a:p>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Cậu bé kia, sao dám đến đây làm ầm ĩ?</a:t>
            </a:r>
          </a:p>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Muôn tâu Đức Vua - Cậu bé đáp - bố con mới đẻ em bé, bắt con đi xin sữa cho em. Con không xin được, liền bị đuổi đi.</a:t>
            </a:r>
          </a:p>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Vua quát:</a:t>
            </a:r>
          </a:p>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Thằng bé này láo, dám đùa với trẫm! Bố ngươi là đàn ông thì đẻ làm sao được!</a:t>
            </a:r>
          </a:p>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Cậu bé bèn đáp:</a:t>
            </a:r>
          </a:p>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Muôn tâu, vậy sa</a:t>
            </a:r>
            <a:r>
              <a:rPr lang="en-US" sz="3200" dirty="0">
                <a:latin typeface="Times New Roman" pitchFamily="18" charset="0"/>
                <a:cs typeface="Times New Roman" pitchFamily="18" charset="0"/>
              </a:rPr>
              <a:t>o</a:t>
            </a:r>
            <a:r>
              <a:rPr lang="vi-VN" sz="3200" dirty="0">
                <a:latin typeface="Times New Roman" pitchFamily="18" charset="0"/>
                <a:cs typeface="Times New Roman" pitchFamily="18" charset="0"/>
              </a:rPr>
              <a:t> Đức Vua lại ra lệnh cho làng con nộp gà trống biết đẻ trứng ạ?</a:t>
            </a:r>
          </a:p>
          <a:p>
            <a:pPr algn="just" eaLnBrk="1" fontAlgn="auto" hangingPunct="1">
              <a:spcBef>
                <a:spcPts val="0"/>
              </a:spcBef>
              <a:spcAft>
                <a:spcPts val="0"/>
              </a:spcAft>
              <a:defRPr/>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Vua bật cười, thầm khen cậu bé, nhưng vẫn muốn thử tài cậu lần nữa.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1243</Words>
  <Application>Microsoft Macintosh PowerPoint</Application>
  <PresentationFormat>Widescreen</PresentationFormat>
  <Paragraphs>102</Paragraphs>
  <Slides>32</Slides>
  <Notes>7</Notes>
  <HiddenSlides>0</HiddenSlides>
  <MMClips>2</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32</vt:i4>
      </vt:variant>
    </vt:vector>
  </HeadingPairs>
  <TitlesOfParts>
    <vt:vector size="48" baseType="lpstr">
      <vt:lpstr>.VnTime</vt:lpstr>
      <vt:lpstr>Arial</vt:lpstr>
      <vt:lpstr>Calibri</vt:lpstr>
      <vt:lpstr>Calibri Light</vt:lpstr>
      <vt:lpstr>DFPOP1-W9</vt:lpstr>
      <vt:lpstr>Times New Roman</vt:lpstr>
      <vt:lpstr>VNI-Times</vt:lpstr>
      <vt:lpstr>1_Office Theme</vt:lpstr>
      <vt:lpstr>Default Design</vt:lpstr>
      <vt:lpstr>2_Office Theme</vt:lpstr>
      <vt:lpstr>1_Default Design</vt:lpstr>
      <vt:lpstr>3_Default Design</vt:lpstr>
      <vt:lpstr>4_Office Theme</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NQC2019</dc:creator>
  <cp:lastModifiedBy>Huynh Nguyen</cp:lastModifiedBy>
  <cp:revision>33</cp:revision>
  <dcterms:created xsi:type="dcterms:W3CDTF">2021-08-24T09:30:04Z</dcterms:created>
  <dcterms:modified xsi:type="dcterms:W3CDTF">2021-09-19T16:11:42Z</dcterms:modified>
</cp:coreProperties>
</file>